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66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86" r:id="rId31"/>
    <p:sldId id="287" r:id="rId32"/>
    <p:sldId id="288" r:id="rId33"/>
    <p:sldId id="289" r:id="rId34"/>
    <p:sldId id="290" r:id="rId35"/>
    <p:sldId id="291" r:id="rId36"/>
    <p:sldId id="292" r:id="rId37"/>
    <p:sldId id="293" r:id="rId38"/>
    <p:sldId id="294" r:id="rId39"/>
    <p:sldId id="295" r:id="rId40"/>
    <p:sldId id="296" r:id="rId41"/>
    <p:sldId id="297" r:id="rId42"/>
    <p:sldId id="298" r:id="rId43"/>
    <p:sldId id="299" r:id="rId44"/>
    <p:sldId id="300" r:id="rId45"/>
    <p:sldId id="301" r:id="rId46"/>
    <p:sldId id="302" r:id="rId47"/>
    <p:sldId id="303" r:id="rId48"/>
    <p:sldId id="304" r:id="rId49"/>
    <p:sldId id="305" r:id="rId50"/>
    <p:sldId id="306" r:id="rId51"/>
    <p:sldId id="307" r:id="rId52"/>
    <p:sldId id="308" r:id="rId53"/>
    <p:sldId id="309" r:id="rId54"/>
    <p:sldId id="310" r:id="rId55"/>
    <p:sldId id="311" r:id="rId56"/>
    <p:sldId id="312" r:id="rId57"/>
    <p:sldId id="313" r:id="rId58"/>
    <p:sldId id="314" r:id="rId59"/>
    <p:sldId id="315" r:id="rId60"/>
    <p:sldId id="316" r:id="rId61"/>
    <p:sldId id="317" r:id="rId62"/>
    <p:sldId id="318" r:id="rId63"/>
    <p:sldId id="319" r:id="rId64"/>
    <p:sldId id="320" r:id="rId65"/>
  </p:sldIdLst>
  <p:sldSz cx="12192000" cy="6858000"/>
  <p:notesSz cx="6858000" cy="9144000"/>
  <p:defaultTextStyle>
    <a:defPPr>
      <a:defRPr lang="sr-Latn-R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1297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presProps" Target="pres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r-Latn-R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C01078-74F4-4393-95E4-6502B9E9FED9}" type="datetimeFigureOut">
              <a:rPr lang="sr-Latn-RS" smtClean="0"/>
              <a:t>29.9.2020</a:t>
            </a:fld>
            <a:endParaRPr lang="sr-Latn-R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r-Latn-R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R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r-Latn-R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4B0C685-F0B1-44BD-81BF-233A72BEEC67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14847206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741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sr-Latn-RS" smtClean="0"/>
          </a:p>
        </p:txBody>
      </p:sp>
      <p:sp>
        <p:nvSpPr>
          <p:cNvPr id="1741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2400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9pPr>
          </a:lstStyle>
          <a:p>
            <a:fld id="{A91AC872-7E33-4C71-B5FF-8A73192B06E9}" type="slidenum">
              <a:rPr lang="sr-Latn-RS" sz="1200" smtClean="0"/>
              <a:pPr/>
              <a:t>1</a:t>
            </a:fld>
            <a:endParaRPr lang="sr-Latn-RS" sz="1200" smtClean="0"/>
          </a:p>
        </p:txBody>
      </p:sp>
    </p:spTree>
    <p:extLst>
      <p:ext uri="{BB962C8B-B14F-4D97-AF65-F5344CB8AC3E}">
        <p14:creationId xmlns:p14="http://schemas.microsoft.com/office/powerpoint/2010/main" val="324991010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963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sr-Latn-RS" smtClean="0"/>
          </a:p>
        </p:txBody>
      </p:sp>
      <p:sp>
        <p:nvSpPr>
          <p:cNvPr id="6963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2400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9pPr>
          </a:lstStyle>
          <a:p>
            <a:fld id="{743E7EE0-E14F-4B8B-B0C2-9C2A1D4686F1}" type="slidenum">
              <a:rPr lang="sr-Latn-RS" sz="1200" smtClean="0"/>
              <a:pPr/>
              <a:t>51</a:t>
            </a:fld>
            <a:endParaRPr lang="sr-Latn-RS" sz="1200" smtClean="0"/>
          </a:p>
        </p:txBody>
      </p:sp>
    </p:spTree>
    <p:extLst>
      <p:ext uri="{BB962C8B-B14F-4D97-AF65-F5344CB8AC3E}">
        <p14:creationId xmlns:p14="http://schemas.microsoft.com/office/powerpoint/2010/main" val="41782701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42247BCE-162C-4DC0-90F5-471849AF63DC}" type="datetimeFigureOut">
              <a:rPr lang="sr-Latn-RS" smtClean="0"/>
              <a:t>29.9.2020</a:t>
            </a:fld>
            <a:endParaRPr lang="sr-Lat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sr-Lat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6B203EC3-C0FB-4C9A-9297-907756C686B7}" type="slidenum">
              <a:rPr lang="sr-Latn-RS" smtClean="0"/>
              <a:t>‹#›</a:t>
            </a:fld>
            <a:endParaRPr lang="sr-Latn-RS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497743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247BCE-162C-4DC0-90F5-471849AF63DC}" type="datetimeFigureOut">
              <a:rPr lang="sr-Latn-RS" smtClean="0"/>
              <a:t>29.9.2020</a:t>
            </a:fld>
            <a:endParaRPr lang="sr-Latn-R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203EC3-C0FB-4C9A-9297-907756C686B7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6076559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247BCE-162C-4DC0-90F5-471849AF63DC}" type="datetimeFigureOut">
              <a:rPr lang="sr-Latn-RS" smtClean="0"/>
              <a:t>29.9.2020</a:t>
            </a:fld>
            <a:endParaRPr lang="sr-Lat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203EC3-C0FB-4C9A-9297-907756C686B7}" type="slidenum">
              <a:rPr lang="sr-Latn-RS" smtClean="0"/>
              <a:t>‹#›</a:t>
            </a:fld>
            <a:endParaRPr lang="sr-Latn-R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4939491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247BCE-162C-4DC0-90F5-471849AF63DC}" type="datetimeFigureOut">
              <a:rPr lang="sr-Latn-RS" smtClean="0"/>
              <a:t>29.9.2020</a:t>
            </a:fld>
            <a:endParaRPr lang="sr-Lat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203EC3-C0FB-4C9A-9297-907756C686B7}" type="slidenum">
              <a:rPr lang="sr-Latn-RS" smtClean="0"/>
              <a:t>‹#›</a:t>
            </a:fld>
            <a:endParaRPr lang="sr-Latn-RS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7524528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247BCE-162C-4DC0-90F5-471849AF63DC}" type="datetimeFigureOut">
              <a:rPr lang="sr-Latn-RS" smtClean="0"/>
              <a:t>29.9.2020</a:t>
            </a:fld>
            <a:endParaRPr lang="sr-Lat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203EC3-C0FB-4C9A-9297-907756C686B7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163094848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247BCE-162C-4DC0-90F5-471849AF63DC}" type="datetimeFigureOut">
              <a:rPr lang="sr-Latn-RS" smtClean="0"/>
              <a:t>29.9.2020</a:t>
            </a:fld>
            <a:endParaRPr lang="sr-Lat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203EC3-C0FB-4C9A-9297-907756C686B7}" type="slidenum">
              <a:rPr lang="sr-Latn-RS" smtClean="0"/>
              <a:t>‹#›</a:t>
            </a:fld>
            <a:endParaRPr lang="sr-Latn-RS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853615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247BCE-162C-4DC0-90F5-471849AF63DC}" type="datetimeFigureOut">
              <a:rPr lang="sr-Latn-RS" smtClean="0"/>
              <a:t>29.9.2020</a:t>
            </a:fld>
            <a:endParaRPr lang="sr-Lat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203EC3-C0FB-4C9A-9297-907756C686B7}" type="slidenum">
              <a:rPr lang="sr-Latn-RS" smtClean="0"/>
              <a:t>‹#›</a:t>
            </a:fld>
            <a:endParaRPr lang="sr-Latn-R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2098536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247BCE-162C-4DC0-90F5-471849AF63DC}" type="datetimeFigureOut">
              <a:rPr lang="sr-Latn-RS" smtClean="0"/>
              <a:t>29.9.2020</a:t>
            </a:fld>
            <a:endParaRPr lang="sr-Lat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203EC3-C0FB-4C9A-9297-907756C686B7}" type="slidenum">
              <a:rPr lang="sr-Latn-RS" smtClean="0"/>
              <a:t>‹#›</a:t>
            </a:fld>
            <a:endParaRPr lang="sr-Latn-R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6880877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247BCE-162C-4DC0-90F5-471849AF63DC}" type="datetimeFigureOut">
              <a:rPr lang="sr-Latn-RS" smtClean="0"/>
              <a:t>29.9.2020</a:t>
            </a:fld>
            <a:endParaRPr lang="sr-Lat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203EC3-C0FB-4C9A-9297-907756C686B7}" type="slidenum">
              <a:rPr lang="sr-Latn-RS" smtClean="0"/>
              <a:t>‹#›</a:t>
            </a:fld>
            <a:endParaRPr lang="sr-Latn-RS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802491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247BCE-162C-4DC0-90F5-471849AF63DC}" type="datetimeFigureOut">
              <a:rPr lang="sr-Latn-RS" smtClean="0"/>
              <a:t>29.9.2020</a:t>
            </a:fld>
            <a:endParaRPr lang="sr-Lat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203EC3-C0FB-4C9A-9297-907756C686B7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35316541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247BCE-162C-4DC0-90F5-471849AF63DC}" type="datetimeFigureOut">
              <a:rPr lang="sr-Latn-RS" smtClean="0"/>
              <a:t>29.9.2020</a:t>
            </a:fld>
            <a:endParaRPr lang="sr-Lat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203EC3-C0FB-4C9A-9297-907756C686B7}" type="slidenum">
              <a:rPr lang="sr-Latn-RS" smtClean="0"/>
              <a:t>‹#›</a:t>
            </a:fld>
            <a:endParaRPr lang="sr-Latn-RS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650204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247BCE-162C-4DC0-90F5-471849AF63DC}" type="datetimeFigureOut">
              <a:rPr lang="sr-Latn-RS" smtClean="0"/>
              <a:t>29.9.2020</a:t>
            </a:fld>
            <a:endParaRPr lang="sr-Latn-R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203EC3-C0FB-4C9A-9297-907756C686B7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20686691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247BCE-162C-4DC0-90F5-471849AF63DC}" type="datetimeFigureOut">
              <a:rPr lang="sr-Latn-RS" smtClean="0"/>
              <a:t>29.9.2020</a:t>
            </a:fld>
            <a:endParaRPr lang="sr-Latn-R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203EC3-C0FB-4C9A-9297-907756C686B7}" type="slidenum">
              <a:rPr lang="sr-Latn-RS" smtClean="0"/>
              <a:t>‹#›</a:t>
            </a:fld>
            <a:endParaRPr lang="sr-Latn-RS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625153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247BCE-162C-4DC0-90F5-471849AF63DC}" type="datetimeFigureOut">
              <a:rPr lang="sr-Latn-RS" smtClean="0"/>
              <a:t>29.9.2020</a:t>
            </a:fld>
            <a:endParaRPr lang="sr-Latn-R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203EC3-C0FB-4C9A-9297-907756C686B7}" type="slidenum">
              <a:rPr lang="sr-Latn-RS" smtClean="0"/>
              <a:t>‹#›</a:t>
            </a:fld>
            <a:endParaRPr lang="sr-Latn-R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6336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247BCE-162C-4DC0-90F5-471849AF63DC}" type="datetimeFigureOut">
              <a:rPr lang="sr-Latn-RS" smtClean="0"/>
              <a:t>29.9.2020</a:t>
            </a:fld>
            <a:endParaRPr lang="sr-Latn-R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203EC3-C0FB-4C9A-9297-907756C686B7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24430740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247BCE-162C-4DC0-90F5-471849AF63DC}" type="datetimeFigureOut">
              <a:rPr lang="sr-Latn-RS" smtClean="0"/>
              <a:t>29.9.2020</a:t>
            </a:fld>
            <a:endParaRPr lang="sr-Latn-R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203EC3-C0FB-4C9A-9297-907756C686B7}" type="slidenum">
              <a:rPr lang="sr-Latn-RS" smtClean="0"/>
              <a:t>‹#›</a:t>
            </a:fld>
            <a:endParaRPr lang="sr-Latn-RS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629101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247BCE-162C-4DC0-90F5-471849AF63DC}" type="datetimeFigureOut">
              <a:rPr lang="sr-Latn-RS" smtClean="0"/>
              <a:t>29.9.2020</a:t>
            </a:fld>
            <a:endParaRPr lang="sr-Latn-R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203EC3-C0FB-4C9A-9297-907756C686B7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31700869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42247BCE-162C-4DC0-90F5-471849AF63DC}" type="datetimeFigureOut">
              <a:rPr lang="sr-Latn-RS" smtClean="0"/>
              <a:t>29.9.2020</a:t>
            </a:fld>
            <a:endParaRPr lang="sr-Lat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sr-Lat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6B203EC3-C0FB-4C9A-9297-907756C686B7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29980862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774826" y="692150"/>
            <a:ext cx="8569325" cy="2908300"/>
          </a:xfrm>
        </p:spPr>
        <p:txBody>
          <a:bodyPr/>
          <a:lstStyle/>
          <a:p>
            <a:pPr eaLnBrk="1" hangingPunct="1"/>
            <a:r>
              <a:rPr lang="sr-Cyrl-RS" smtClean="0">
                <a:ln>
                  <a:noFill/>
                </a:ln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sr-Cyrl-RS" smtClean="0">
                <a:ln>
                  <a:noFill/>
                </a:ln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>
                <a:latin typeface="Times New Roman" panose="02020603050405020304" pitchFamily="18" charset="0"/>
                <a:cs typeface="Times New Roman" panose="02020603050405020304" pitchFamily="18" charset="0"/>
              </a:rPr>
              <a:t>ГЛАВОБОЉА, НЕУРАЛГИЈЕ ГЛАВЕ И ЛИЦА</a:t>
            </a:r>
            <a:endParaRPr lang="en-US" sz="40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446463" y="3598863"/>
            <a:ext cx="5308600" cy="1376362"/>
          </a:xfrm>
        </p:spPr>
        <p:txBody>
          <a:bodyPr/>
          <a:lstStyle/>
          <a:p>
            <a:pPr eaLnBrk="1" hangingPunct="1"/>
            <a:endParaRPr lang="sr-Cyrl-CS" smtClean="0">
              <a:latin typeface="Comic Sans MS" panose="030F0702030302020204" pitchFamily="66" charset="0"/>
            </a:endParaRPr>
          </a:p>
        </p:txBody>
      </p:sp>
      <p:sp>
        <p:nvSpPr>
          <p:cNvPr id="16388" name="Rectangle 2"/>
          <p:cNvSpPr>
            <a:spLocks noChangeArrowheads="1"/>
          </p:cNvSpPr>
          <p:nvPr/>
        </p:nvSpPr>
        <p:spPr bwMode="auto">
          <a:xfrm>
            <a:off x="4008438" y="5708650"/>
            <a:ext cx="4572000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sr-Cyrl-CS" sz="2200" b="1">
                <a:latin typeface="Times New Roman" panose="02020603050405020304" pitchFamily="18" charset="0"/>
                <a:cs typeface="Times New Roman" panose="02020603050405020304" pitchFamily="18" charset="0"/>
              </a:rPr>
              <a:t>ИНТЕГРИСАНЕ АКАДЕМСКЕ </a:t>
            </a:r>
            <a:endParaRPr lang="sr-Latn-RS" sz="12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sr-Cyrl-CS" sz="2200" b="1">
                <a:latin typeface="Times New Roman" panose="02020603050405020304" pitchFamily="18" charset="0"/>
                <a:cs typeface="Times New Roman" panose="02020603050405020304" pitchFamily="18" charset="0"/>
              </a:rPr>
              <a:t>СТУДИЈ</a:t>
            </a:r>
            <a:r>
              <a:rPr lang="en-US" sz="2200" b="1"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sr-Cyrl-CS" sz="2200" b="1">
                <a:latin typeface="Times New Roman" panose="02020603050405020304" pitchFamily="18" charset="0"/>
                <a:cs typeface="Times New Roman" panose="02020603050405020304" pitchFamily="18" charset="0"/>
              </a:rPr>
              <a:t> СТОМАТОЛОГИЈЕ</a:t>
            </a:r>
            <a:endParaRPr lang="sr-Latn-RS" sz="12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910284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8151"/>
    </mc:Choice>
    <mc:Fallback xmlns="">
      <p:transition spd="slow" advTm="8151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1536700" y="981076"/>
            <a:ext cx="9144000" cy="1071563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sr-Cyrl-CS" smtClean="0">
                <a:ln>
                  <a:noFill/>
                </a:ln>
                <a:latin typeface="Comic Sans MS" panose="030F0702030302020204" pitchFamily="66" charset="0"/>
              </a:rPr>
              <a:t>Главобоље</a:t>
            </a:r>
            <a:r>
              <a:rPr lang="sr-Latn-CS" smtClean="0">
                <a:ln>
                  <a:noFill/>
                </a:ln>
                <a:latin typeface="Comic Sans MS" panose="030F0702030302020204" pitchFamily="66" charset="0"/>
              </a:rPr>
              <a:t> </a:t>
            </a:r>
            <a:r>
              <a:rPr lang="en-US" smtClean="0">
                <a:ln>
                  <a:noFill/>
                </a:ln>
                <a:latin typeface="Comic Sans MS" panose="030F0702030302020204" pitchFamily="66" charset="0"/>
              </a:rPr>
              <a:t/>
            </a:r>
            <a:br>
              <a:rPr lang="en-US" smtClean="0">
                <a:ln>
                  <a:noFill/>
                </a:ln>
                <a:latin typeface="Comic Sans MS" panose="030F0702030302020204" pitchFamily="66" charset="0"/>
              </a:rPr>
            </a:br>
            <a:r>
              <a:rPr lang="sr-Cyrl-CS" smtClean="0">
                <a:ln>
                  <a:noFill/>
                </a:ln>
                <a:latin typeface="Comic Sans MS" panose="030F0702030302020204" pitchFamily="66" charset="0"/>
              </a:rPr>
              <a:t>патофизиологија</a:t>
            </a:r>
            <a:endParaRPr lang="en-US" smtClean="0">
              <a:ln>
                <a:noFill/>
              </a:ln>
              <a:latin typeface="Comic Sans MS" panose="030F0702030302020204" pitchFamily="66" charset="0"/>
            </a:endParaRPr>
          </a:p>
        </p:txBody>
      </p:sp>
      <p:sp>
        <p:nvSpPr>
          <p:cNvPr id="11267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2279650" y="2997201"/>
            <a:ext cx="8027988" cy="2646363"/>
          </a:xfrm>
        </p:spPr>
        <p:txBody>
          <a:bodyPr rtlCol="0">
            <a:normAutofit/>
          </a:bodyPr>
          <a:lstStyle/>
          <a:p>
            <a:pPr eaLnBrk="1" fontAlgn="auto" hangingPunct="1">
              <a:lnSpc>
                <a:spcPct val="90000"/>
              </a:lnSpc>
              <a:buFont typeface="Arial"/>
              <a:buChar char="•"/>
              <a:defRPr/>
            </a:pPr>
            <a:r>
              <a:rPr lang="sr-Cyrl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Болни</a:t>
            </a:r>
            <a:r>
              <a:rPr lang="sr-Latn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импулси</a:t>
            </a:r>
            <a:r>
              <a:rPr lang="sr-Latn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</a:t>
            </a:r>
            <a:r>
              <a:rPr lang="sr-Latn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преносе</a:t>
            </a:r>
            <a:r>
              <a:rPr lang="sr-Latn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</a:t>
            </a:r>
            <a:r>
              <a:rPr lang="sr-Latn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ганглија</a:t>
            </a:r>
            <a:r>
              <a:rPr lang="sr-Latn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</a:t>
            </a:r>
            <a:r>
              <a:rPr lang="sr-Latn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</a:t>
            </a:r>
            <a:r>
              <a:rPr lang="sr-Latn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понса</a:t>
            </a:r>
            <a:endParaRPr lang="sr-Latn-CS" sz="2000" dirty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fontAlgn="auto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sr-Latn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-  </a:t>
            </a:r>
            <a:r>
              <a:rPr lang="sr-Cyrl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нервним</a:t>
            </a:r>
            <a:r>
              <a:rPr lang="sr-Latn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влакнима</a:t>
            </a:r>
            <a:r>
              <a:rPr lang="sr-Latn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тригеминуса</a:t>
            </a:r>
            <a:r>
              <a:rPr lang="sr-Latn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sr-Latn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eaLnBrk="1" fontAlgn="auto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sr-Latn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-  </a:t>
            </a:r>
            <a:r>
              <a:rPr lang="sr-Cyrl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прва</a:t>
            </a:r>
            <a:r>
              <a:rPr lang="sr-Latn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два</a:t>
            </a:r>
            <a:r>
              <a:rPr lang="sr-Latn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спинална</a:t>
            </a:r>
            <a:r>
              <a:rPr lang="sr-Latn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нерва</a:t>
            </a:r>
            <a:r>
              <a:rPr lang="sr-Latn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eaLnBrk="1" fontAlgn="auto" hangingPunct="1">
              <a:lnSpc>
                <a:spcPct val="90000"/>
              </a:lnSpc>
              <a:buFont typeface="Arial"/>
              <a:buChar char="•"/>
              <a:defRPr/>
            </a:pPr>
            <a:r>
              <a:rPr lang="sr-Cyrl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Неурони</a:t>
            </a:r>
            <a:r>
              <a:rPr lang="sr-Latn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другог</a:t>
            </a:r>
            <a:r>
              <a:rPr lang="sr-Latn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реда</a:t>
            </a:r>
            <a:r>
              <a:rPr lang="sr-Latn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преносе</a:t>
            </a:r>
            <a:r>
              <a:rPr lang="sr-Latn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импулсе</a:t>
            </a:r>
            <a:r>
              <a:rPr lang="sr-Latn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</a:t>
            </a:r>
            <a:r>
              <a:rPr lang="sr-Latn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eaLnBrk="1" fontAlgn="auto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sr-Latn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- </a:t>
            </a:r>
            <a:r>
              <a:rPr lang="sr-Cyrl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вентролатералног</a:t>
            </a:r>
            <a:r>
              <a:rPr lang="sr-Latn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региона</a:t>
            </a:r>
            <a:r>
              <a:rPr lang="sr-Latn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каудалног</a:t>
            </a:r>
            <a:r>
              <a:rPr lang="sr-Latn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једра</a:t>
            </a:r>
            <a:r>
              <a:rPr lang="sr-Latn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тригеминуса</a:t>
            </a:r>
            <a:r>
              <a:rPr lang="sr-Latn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sr-Latn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endParaRPr lang="sr-Cyrl-RS" sz="2000" dirty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fontAlgn="auto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sr-Latn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- </a:t>
            </a:r>
            <a:r>
              <a:rPr lang="sr-Cyrl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дорзалних</a:t>
            </a:r>
            <a:r>
              <a:rPr lang="sr-Latn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рогова</a:t>
            </a:r>
            <a:r>
              <a:rPr lang="sr-Latn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горњих</a:t>
            </a:r>
            <a:r>
              <a:rPr lang="sr-Latn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делова</a:t>
            </a:r>
            <a:r>
              <a:rPr lang="sr-Latn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цервикалне</a:t>
            </a:r>
            <a:r>
              <a:rPr lang="sr-Latn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кичмене</a:t>
            </a:r>
            <a:r>
              <a:rPr lang="sr-Latn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мождине</a:t>
            </a:r>
            <a:endParaRPr lang="en-US" sz="2000" dirty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fontAlgn="auto" hangingPunct="1">
              <a:lnSpc>
                <a:spcPct val="90000"/>
              </a:lnSpc>
              <a:buFont typeface="Arial"/>
              <a:buChar char="•"/>
              <a:defRPr/>
            </a:pPr>
            <a:endParaRPr lang="sr-Latn-CS" dirty="0" smtClean="0">
              <a:solidFill>
                <a:schemeClr val="tx1">
                  <a:lumMod val="85000"/>
                  <a:lumOff val="15000"/>
                </a:schemeClr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896919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9980"/>
    </mc:Choice>
    <mc:Fallback xmlns="">
      <p:transition spd="slow" advTm="19980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2424113" y="908051"/>
            <a:ext cx="7416800" cy="1071563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sr-Cyrl-CS" smtClean="0">
                <a:ln>
                  <a:noFill/>
                </a:ln>
                <a:latin typeface="Comic Sans MS" panose="030F0702030302020204" pitchFamily="66" charset="0"/>
              </a:rPr>
              <a:t>Главобоље</a:t>
            </a:r>
            <a:r>
              <a:rPr lang="sr-Latn-CS" smtClean="0">
                <a:ln>
                  <a:noFill/>
                </a:ln>
                <a:latin typeface="Comic Sans MS" panose="030F0702030302020204" pitchFamily="66" charset="0"/>
              </a:rPr>
              <a:t> </a:t>
            </a:r>
            <a:r>
              <a:rPr lang="en-US" smtClean="0">
                <a:ln>
                  <a:noFill/>
                </a:ln>
                <a:latin typeface="Comic Sans MS" panose="030F0702030302020204" pitchFamily="66" charset="0"/>
              </a:rPr>
              <a:t/>
            </a:r>
            <a:br>
              <a:rPr lang="en-US" smtClean="0">
                <a:ln>
                  <a:noFill/>
                </a:ln>
                <a:latin typeface="Comic Sans MS" panose="030F0702030302020204" pitchFamily="66" charset="0"/>
              </a:rPr>
            </a:br>
            <a:r>
              <a:rPr lang="sr-Latn-CS" smtClean="0">
                <a:ln>
                  <a:noFill/>
                </a:ln>
                <a:latin typeface="Comic Sans MS" panose="030F0702030302020204" pitchFamily="66" charset="0"/>
              </a:rPr>
              <a:t> </a:t>
            </a:r>
            <a:r>
              <a:rPr lang="sr-Cyrl-CS" smtClean="0">
                <a:ln>
                  <a:noFill/>
                </a:ln>
                <a:latin typeface="Comic Sans MS" panose="030F0702030302020204" pitchFamily="66" charset="0"/>
              </a:rPr>
              <a:t>патофизиологија</a:t>
            </a:r>
            <a:endParaRPr lang="en-US" smtClean="0">
              <a:ln>
                <a:noFill/>
              </a:ln>
              <a:latin typeface="Comic Sans MS" panose="030F0702030302020204" pitchFamily="66" charset="0"/>
            </a:endParaRPr>
          </a:p>
        </p:txBody>
      </p:sp>
      <p:sp>
        <p:nvSpPr>
          <p:cNvPr id="11267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2351088" y="2492376"/>
            <a:ext cx="7740650" cy="3438525"/>
          </a:xfrm>
        </p:spPr>
        <p:txBody>
          <a:bodyPr rtlCol="0">
            <a:normAutofit/>
          </a:bodyPr>
          <a:lstStyle/>
          <a:p>
            <a:pPr eaLnBrk="1" fontAlgn="auto" hangingPunct="1">
              <a:lnSpc>
                <a:spcPct val="90000"/>
              </a:lnSpc>
              <a:buFont typeface="Arial"/>
              <a:buChar char="•"/>
              <a:defRPr/>
            </a:pPr>
            <a:endParaRPr lang="sr-Latn-CS" dirty="0" smtClean="0">
              <a:solidFill>
                <a:schemeClr val="tx1">
                  <a:lumMod val="85000"/>
                  <a:lumOff val="15000"/>
                </a:schemeClr>
              </a:solidFill>
              <a:latin typeface="Comic Sans MS" pitchFamily="66" charset="0"/>
            </a:endParaRPr>
          </a:p>
          <a:p>
            <a:pPr eaLnBrk="1" fontAlgn="auto" hangingPunct="1">
              <a:lnSpc>
                <a:spcPct val="90000"/>
              </a:lnSpc>
              <a:buFont typeface="Arial"/>
              <a:buChar char="•"/>
              <a:defRPr/>
            </a:pPr>
            <a:r>
              <a:rPr lang="sr-Cyrl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Ноцицептивне</a:t>
            </a:r>
            <a:r>
              <a:rPr lang="sr-Latn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информације</a:t>
            </a:r>
            <a:r>
              <a:rPr lang="sr-Latn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</a:t>
            </a:r>
            <a:r>
              <a:rPr lang="sr-Latn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пројектују</a:t>
            </a:r>
            <a:r>
              <a:rPr lang="sr-Latn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</a:t>
            </a:r>
            <a:r>
              <a:rPr lang="sr-Latn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бројним</a:t>
            </a:r>
            <a:r>
              <a:rPr lang="sr-Latn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субкортикалним</a:t>
            </a:r>
            <a:r>
              <a:rPr lang="sr-Latn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регионима</a:t>
            </a:r>
            <a:r>
              <a:rPr lang="sr-Latn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sr-Latn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затим</a:t>
            </a:r>
            <a:r>
              <a:rPr lang="sr-Latn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</a:t>
            </a:r>
            <a:r>
              <a:rPr lang="sr-Latn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кортикалним</a:t>
            </a:r>
            <a:r>
              <a:rPr lang="sr-Latn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струкурама</a:t>
            </a:r>
            <a:endParaRPr lang="sr-Latn-CS" sz="2000" dirty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fontAlgn="auto" hangingPunct="1">
              <a:lnSpc>
                <a:spcPct val="90000"/>
              </a:lnSpc>
              <a:buFont typeface="Arial"/>
              <a:buChar char="•"/>
              <a:defRPr/>
            </a:pPr>
            <a:endParaRPr lang="en-US" sz="2000" dirty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fontAlgn="auto" hangingPunct="1">
              <a:lnSpc>
                <a:spcPct val="90000"/>
              </a:lnSpc>
              <a:buFont typeface="Arial"/>
              <a:buChar char="•"/>
              <a:defRPr/>
            </a:pPr>
            <a:r>
              <a:rPr lang="sr-Cyrl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Модулаторни</a:t>
            </a:r>
            <a:r>
              <a:rPr lang="sr-Latn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системи</a:t>
            </a:r>
            <a:r>
              <a:rPr lang="sr-Latn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sr-Cyrl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асцендентни</a:t>
            </a:r>
            <a:r>
              <a:rPr lang="sr-Latn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sr-Latn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десцендентни</a:t>
            </a:r>
            <a:r>
              <a:rPr lang="sr-Latn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sr-Cyrl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врше</a:t>
            </a:r>
            <a:r>
              <a:rPr lang="sr-Latn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сензитизацију</a:t>
            </a:r>
            <a:r>
              <a:rPr lang="sr-Latn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sr-Latn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инхибицију</a:t>
            </a:r>
            <a:r>
              <a:rPr lang="sr-Latn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ове</a:t>
            </a:r>
            <a:r>
              <a:rPr lang="sr-Latn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ноцицепције</a:t>
            </a:r>
            <a:endParaRPr lang="en-US" sz="2000" dirty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923432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2981"/>
    </mc:Choice>
    <mc:Fallback xmlns="">
      <p:transition spd="slow" advTm="12981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2566988" y="692150"/>
            <a:ext cx="6337300" cy="1143000"/>
          </a:xfrm>
        </p:spPr>
        <p:txBody>
          <a:bodyPr/>
          <a:lstStyle/>
          <a:p>
            <a:pPr eaLnBrk="1" hangingPunct="1"/>
            <a:r>
              <a:rPr lang="sr-Cyrl-CS" smtClean="0">
                <a:ln>
                  <a:noFill/>
                </a:ln>
                <a:latin typeface="Comic Sans MS" panose="030F0702030302020204" pitchFamily="66" charset="0"/>
              </a:rPr>
              <a:t> Мигрена</a:t>
            </a:r>
            <a:endParaRPr lang="en-US" smtClean="0">
              <a:ln>
                <a:noFill/>
              </a:ln>
              <a:latin typeface="Comic Sans MS" panose="030F0702030302020204" pitchFamily="66" charset="0"/>
            </a:endParaRPr>
          </a:p>
        </p:txBody>
      </p:sp>
      <p:sp>
        <p:nvSpPr>
          <p:cNvPr id="28675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2208214" y="2420938"/>
            <a:ext cx="7991475" cy="4248150"/>
          </a:xfrm>
        </p:spPr>
        <p:txBody>
          <a:bodyPr rtlCol="0">
            <a:normAutofit/>
          </a:bodyPr>
          <a:lstStyle/>
          <a:p>
            <a:pPr eaLnBrk="1" fontAlgn="auto" hangingPunct="1">
              <a:lnSpc>
                <a:spcPct val="90000"/>
              </a:lnSpc>
              <a:buFont typeface="Arial"/>
              <a:buChar char="•"/>
              <a:defRPr/>
            </a:pP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Хередитарни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пароксизмални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поремећај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који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потиче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једара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можданог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стабла</a:t>
            </a:r>
          </a:p>
          <a:p>
            <a:pPr eaLnBrk="1" fontAlgn="auto" hangingPunct="1">
              <a:lnSpc>
                <a:spcPct val="90000"/>
              </a:lnSpc>
              <a:buFont typeface="Arial"/>
              <a:buChar char="•"/>
              <a:defRPr/>
            </a:pP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Скуп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симптома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eaLnBrk="1" fontAlgn="auto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-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једнострана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жестока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пулсирајућа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главобоља</a:t>
            </a:r>
            <a:endParaRPr lang="sr-Latn-CS" sz="1800" dirty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fontAlgn="auto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-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повраћање</a:t>
            </a:r>
            <a:endParaRPr lang="sr-Latn-CS" sz="1800" dirty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fontAlgn="auto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-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фотофобија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фонофобија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осмофобија</a:t>
            </a:r>
            <a:endParaRPr lang="sr-Latn-CS" sz="1800" dirty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fontAlgn="auto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-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пролазни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неуролошки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смптоми</a:t>
            </a:r>
          </a:p>
          <a:p>
            <a:pPr eaLnBrk="1" fontAlgn="auto" hangingPunct="1">
              <a:lnSpc>
                <a:spcPct val="90000"/>
              </a:lnSpc>
              <a:buFont typeface="Arial"/>
              <a:buChar char="•"/>
              <a:defRPr/>
            </a:pP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Инциденца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370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100 000</a:t>
            </a:r>
          </a:p>
          <a:p>
            <a:pPr eaLnBrk="1" fontAlgn="auto" hangingPunct="1">
              <a:lnSpc>
                <a:spcPct val="90000"/>
              </a:lnSpc>
              <a:buFont typeface="Arial"/>
              <a:buChar char="•"/>
              <a:defRPr/>
            </a:pP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Преваленца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10-12%  4,8%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14,6%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</a:t>
            </a:r>
            <a:endParaRPr lang="sr-Latn-CS" sz="1800" dirty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fontAlgn="auto" hangingPunct="1">
              <a:lnSpc>
                <a:spcPct val="90000"/>
              </a:lnSpc>
              <a:buFont typeface="Arial"/>
              <a:buChar char="•"/>
              <a:defRPr/>
            </a:pP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Током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детињства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нема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разлике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међу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половима</a:t>
            </a:r>
            <a:endParaRPr lang="sr-Latn-CS" sz="1800" dirty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fontAlgn="auto" hangingPunct="1">
              <a:lnSpc>
                <a:spcPct val="90000"/>
              </a:lnSpc>
              <a:buFont typeface="Arial"/>
              <a:buChar char="•"/>
              <a:defRPr/>
            </a:pP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Врх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преваленце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четвртој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петој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деценији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постепено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опада</a:t>
            </a:r>
            <a:endParaRPr lang="sr-Latn-CS" sz="1800" dirty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  <a:defRPr/>
            </a:pPr>
            <a:endParaRPr lang="en-US" dirty="0" smtClean="0">
              <a:solidFill>
                <a:schemeClr val="tx1">
                  <a:lumMod val="85000"/>
                  <a:lumOff val="15000"/>
                </a:schemeClr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682334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8980"/>
    </mc:Choice>
    <mc:Fallback xmlns="">
      <p:transition spd="slow" advTm="58980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Cyrl-CS" smtClean="0">
                <a:ln>
                  <a:noFill/>
                </a:ln>
                <a:latin typeface="Comic Sans MS" panose="030F0702030302020204" pitchFamily="66" charset="0"/>
              </a:rPr>
              <a:t>Мигрена</a:t>
            </a:r>
            <a:endParaRPr lang="en-US" smtClean="0">
              <a:ln>
                <a:noFill/>
              </a:ln>
              <a:latin typeface="Comic Sans MS" panose="030F0702030302020204" pitchFamily="66" charset="0"/>
            </a:endParaRPr>
          </a:p>
        </p:txBody>
      </p:sp>
      <p:sp>
        <p:nvSpPr>
          <p:cNvPr id="29699" name="Rectangle 3"/>
          <p:cNvSpPr>
            <a:spLocks noGrp="1" noRot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sr-Cyrl-CS" sz="1800">
                <a:latin typeface="Times New Roman" panose="02020603050405020304" pitchFamily="18" charset="0"/>
                <a:cs typeface="Times New Roman" panose="02020603050405020304" pitchFamily="18" charset="0"/>
              </a:rPr>
              <a:t>Преципитирајући</a:t>
            </a:r>
            <a:r>
              <a:rPr lang="sr-Latn-CS" sz="18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800">
                <a:latin typeface="Times New Roman" panose="02020603050405020304" pitchFamily="18" charset="0"/>
                <a:cs typeface="Times New Roman" panose="02020603050405020304" pitchFamily="18" charset="0"/>
              </a:rPr>
              <a:t>фактори</a:t>
            </a:r>
            <a:r>
              <a:rPr lang="sr-Latn-CS" sz="18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sr-Cyrl-RS" sz="18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buFont typeface="Wingdings" panose="05000000000000000000" pitchFamily="2" charset="2"/>
              <a:buNone/>
            </a:pPr>
            <a:endParaRPr lang="sr-Latn-CS" sz="18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sr-Latn-CS" sz="1800">
                <a:latin typeface="Times New Roman" panose="02020603050405020304" pitchFamily="18" charset="0"/>
                <a:cs typeface="Times New Roman" panose="02020603050405020304" pitchFamily="18" charset="0"/>
              </a:rPr>
              <a:t>     - </a:t>
            </a:r>
            <a:r>
              <a:rPr lang="sr-Cyrl-CS" sz="1800">
                <a:latin typeface="Times New Roman" panose="02020603050405020304" pitchFamily="18" charset="0"/>
                <a:cs typeface="Times New Roman" panose="02020603050405020304" pitchFamily="18" charset="0"/>
              </a:rPr>
              <a:t>поремећај</a:t>
            </a:r>
            <a:r>
              <a:rPr lang="sr-Latn-CS" sz="18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800">
                <a:latin typeface="Times New Roman" panose="02020603050405020304" pitchFamily="18" charset="0"/>
                <a:cs typeface="Times New Roman" panose="02020603050405020304" pitchFamily="18" charset="0"/>
              </a:rPr>
              <a:t>ритма</a:t>
            </a:r>
            <a:r>
              <a:rPr lang="sr-Latn-CS" sz="18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800">
                <a:latin typeface="Times New Roman" panose="02020603050405020304" pitchFamily="18" charset="0"/>
                <a:cs typeface="Times New Roman" panose="02020603050405020304" pitchFamily="18" charset="0"/>
              </a:rPr>
              <a:t>будност</a:t>
            </a:r>
            <a:r>
              <a:rPr lang="sr-Latn-CS" sz="180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sr-Cyrl-CS" sz="1800">
                <a:latin typeface="Times New Roman" panose="02020603050405020304" pitchFamily="18" charset="0"/>
                <a:cs typeface="Times New Roman" panose="02020603050405020304" pitchFamily="18" charset="0"/>
              </a:rPr>
              <a:t>спавање</a:t>
            </a:r>
            <a:endParaRPr lang="sr-Latn-CS" sz="18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sr-Latn-CS" sz="1800">
                <a:latin typeface="Times New Roman" panose="02020603050405020304" pitchFamily="18" charset="0"/>
                <a:cs typeface="Times New Roman" panose="02020603050405020304" pitchFamily="18" charset="0"/>
              </a:rPr>
              <a:t>     - </a:t>
            </a:r>
            <a:r>
              <a:rPr lang="sr-Cyrl-CS" sz="1800">
                <a:latin typeface="Times New Roman" panose="02020603050405020304" pitchFamily="18" charset="0"/>
                <a:cs typeface="Times New Roman" panose="02020603050405020304" pitchFamily="18" charset="0"/>
              </a:rPr>
              <a:t>хипогликемија</a:t>
            </a:r>
            <a:endParaRPr lang="sr-Latn-CS" sz="18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sr-Latn-CS" sz="1800">
                <a:latin typeface="Times New Roman" panose="02020603050405020304" pitchFamily="18" charset="0"/>
                <a:cs typeface="Times New Roman" panose="02020603050405020304" pitchFamily="18" charset="0"/>
              </a:rPr>
              <a:t>     - </a:t>
            </a:r>
            <a:r>
              <a:rPr lang="sr-Cyrl-CS" sz="1800">
                <a:latin typeface="Times New Roman" panose="02020603050405020304" pitchFamily="18" charset="0"/>
                <a:cs typeface="Times New Roman" panose="02020603050405020304" pitchFamily="18" charset="0"/>
              </a:rPr>
              <a:t>хормонске</a:t>
            </a:r>
            <a:r>
              <a:rPr lang="sr-Latn-CS" sz="18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800">
                <a:latin typeface="Times New Roman" panose="02020603050405020304" pitchFamily="18" charset="0"/>
                <a:cs typeface="Times New Roman" panose="02020603050405020304" pitchFamily="18" charset="0"/>
              </a:rPr>
              <a:t>промене</a:t>
            </a:r>
            <a:endParaRPr lang="sr-Latn-CS" sz="18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sr-Latn-CS" sz="1800">
                <a:latin typeface="Times New Roman" panose="02020603050405020304" pitchFamily="18" charset="0"/>
                <a:cs typeface="Times New Roman" panose="02020603050405020304" pitchFamily="18" charset="0"/>
              </a:rPr>
              <a:t>     - </a:t>
            </a:r>
            <a:r>
              <a:rPr lang="sr-Cyrl-CS" sz="1800">
                <a:latin typeface="Times New Roman" panose="02020603050405020304" pitchFamily="18" charset="0"/>
                <a:cs typeface="Times New Roman" panose="02020603050405020304" pitchFamily="18" charset="0"/>
              </a:rPr>
              <a:t>нутритивни</a:t>
            </a:r>
            <a:r>
              <a:rPr lang="sr-Latn-CS" sz="18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800">
                <a:latin typeface="Times New Roman" panose="02020603050405020304" pitchFamily="18" charset="0"/>
                <a:cs typeface="Times New Roman" panose="02020603050405020304" pitchFamily="18" charset="0"/>
              </a:rPr>
              <a:t>фактори</a:t>
            </a:r>
            <a:r>
              <a:rPr lang="sr-Latn-CS" sz="180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sr-Cyrl-CS" sz="1800">
                <a:latin typeface="Times New Roman" panose="02020603050405020304" pitchFamily="18" charset="0"/>
                <a:cs typeface="Times New Roman" panose="02020603050405020304" pitchFamily="18" charset="0"/>
              </a:rPr>
              <a:t>сем</a:t>
            </a:r>
            <a:r>
              <a:rPr lang="sr-Latn-CS" sz="18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800">
                <a:latin typeface="Times New Roman" panose="02020603050405020304" pitchFamily="18" charset="0"/>
                <a:cs typeface="Times New Roman" panose="02020603050405020304" pitchFamily="18" charset="0"/>
              </a:rPr>
              <a:t>алкохола</a:t>
            </a:r>
            <a:r>
              <a:rPr lang="sr-Latn-CS" sz="180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sr-Cyrl-CS" sz="1800">
                <a:latin typeface="Times New Roman" panose="02020603050405020304" pitchFamily="18" charset="0"/>
                <a:cs typeface="Times New Roman" panose="02020603050405020304" pitchFamily="18" charset="0"/>
              </a:rPr>
              <a:t>варирају</a:t>
            </a:r>
            <a:endParaRPr lang="en-US" sz="18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646201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2141"/>
    </mc:Choice>
    <mc:Fallback xmlns="">
      <p:transition spd="slow" advTm="12141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itle 1"/>
          <p:cNvSpPr>
            <a:spLocks noGrp="1"/>
          </p:cNvSpPr>
          <p:nvPr>
            <p:ph type="title"/>
          </p:nvPr>
        </p:nvSpPr>
        <p:spPr>
          <a:xfrm>
            <a:off x="2700338" y="915989"/>
            <a:ext cx="7067550" cy="1303337"/>
          </a:xfrm>
        </p:spPr>
        <p:txBody>
          <a:bodyPr>
            <a:normAutofit fontScale="90000"/>
          </a:bodyPr>
          <a:lstStyle/>
          <a:p>
            <a:r>
              <a:rPr lang="sr-Cyrl-CS" smtClean="0">
                <a:ln>
                  <a:noFill/>
                </a:ln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Коморбидитети</a:t>
            </a:r>
            <a:r>
              <a:rPr lang="sr-Latn-CS" smtClean="0">
                <a:ln>
                  <a:noFill/>
                </a:ln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mtClean="0">
                <a:ln>
                  <a:noFill/>
                </a:ln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mtClean="0">
                <a:ln>
                  <a:noFill/>
                </a:ln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sr-Latn-CS" smtClean="0">
                <a:ln>
                  <a:noFill/>
                </a:ln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sr-Cyrl-CS" smtClean="0">
                <a:ln>
                  <a:noFill/>
                </a:ln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значај</a:t>
            </a:r>
            <a:r>
              <a:rPr lang="sr-Latn-CS" smtClean="0">
                <a:ln>
                  <a:noFill/>
                </a:ln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mtClean="0">
                <a:ln>
                  <a:noFill/>
                </a:ln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sr-Latn-CS" smtClean="0">
                <a:ln>
                  <a:noFill/>
                </a:ln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mtClean="0">
                <a:ln>
                  <a:noFill/>
                </a:ln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ефикасности</a:t>
            </a:r>
            <a:r>
              <a:rPr lang="sr-Latn-CS" smtClean="0">
                <a:ln>
                  <a:noFill/>
                </a:ln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mtClean="0">
                <a:ln>
                  <a:noFill/>
                </a:ln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терапије</a:t>
            </a:r>
            <a:r>
              <a:rPr lang="sr-Latn-CS" smtClean="0">
                <a:ln>
                  <a:noFill/>
                </a:ln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br>
              <a:rPr lang="sr-Latn-CS" smtClean="0">
                <a:ln>
                  <a:noFill/>
                </a:ln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sr-Latn-RS" smtClean="0">
              <a:ln>
                <a:noFill/>
              </a:ln>
            </a:endParaRPr>
          </a:p>
        </p:txBody>
      </p:sp>
      <p:sp>
        <p:nvSpPr>
          <p:cNvPr id="30723" name="Text Placeholder 2"/>
          <p:cNvSpPr>
            <a:spLocks noGrp="1"/>
          </p:cNvSpPr>
          <p:nvPr>
            <p:ph type="body" idx="1"/>
          </p:nvPr>
        </p:nvSpPr>
        <p:spPr>
          <a:xfrm>
            <a:off x="2763838" y="2659064"/>
            <a:ext cx="3338512" cy="985837"/>
          </a:xfrm>
        </p:spPr>
        <p:txBody>
          <a:bodyPr>
            <a:normAutofit fontScale="25000" lnSpcReduction="20000"/>
          </a:bodyPr>
          <a:lstStyle/>
          <a:p>
            <a:endParaRPr lang="en-US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sr-Cyrl-RS" sz="6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Психијатријске болести</a:t>
            </a:r>
          </a:p>
          <a:p>
            <a:endParaRPr lang="sr-Latn-CS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sr-Latn-RS" dirty="0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700338" y="3243264"/>
            <a:ext cx="3338512" cy="2706687"/>
          </a:xfrm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pPr eaLnBrk="1" fontAlgn="auto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sr-Latn-CS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sr-Cyrl-CS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депресија</a:t>
            </a:r>
            <a:r>
              <a:rPr lang="sr-Latn-CS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sr-Cyrl-CS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склоност</a:t>
            </a:r>
            <a:r>
              <a:rPr lang="sr-Latn-CS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суициду</a:t>
            </a:r>
            <a:r>
              <a:rPr lang="sr-Latn-CS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sr-Cyrl-CS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биполарни</a:t>
            </a:r>
            <a:r>
              <a:rPr lang="sr-Latn-CS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поремећај</a:t>
            </a:r>
            <a:endParaRPr lang="sr-Latn-CS" sz="1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fontAlgn="auto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sr-Latn-CS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Latn-CS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sr-Cyrl-CS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анксиозност</a:t>
            </a:r>
            <a:r>
              <a:rPr lang="sr-Latn-CS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sr-Cyrl-CS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напади</a:t>
            </a:r>
            <a:r>
              <a:rPr lang="sr-Latn-CS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панике</a:t>
            </a:r>
            <a:endParaRPr lang="sr-Latn-CS" sz="1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fontAlgn="auto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sr-Latn-CS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sr-Latn-CS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sr-Cyrl-CS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неуротичност</a:t>
            </a:r>
            <a:endParaRPr lang="sr-Cyrl-RS" sz="1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fontAlgn="auto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sr-Cyrl-RS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- </a:t>
            </a:r>
            <a:r>
              <a:rPr lang="sr-Cyrl-CS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абузус</a:t>
            </a:r>
            <a:r>
              <a:rPr lang="sr-Latn-CS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лекова</a:t>
            </a:r>
            <a:endParaRPr lang="sr-Latn-CS" sz="1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fontAlgn="auto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sr-Latn-CS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endParaRPr lang="sr-Cyrl-RS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defRPr/>
            </a:pPr>
            <a:endParaRPr lang="sr-Latn-RS" dirty="0"/>
          </a:p>
        </p:txBody>
      </p:sp>
      <p:sp>
        <p:nvSpPr>
          <p:cNvPr id="3072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65851" y="2759076"/>
            <a:ext cx="3336925" cy="885825"/>
          </a:xfrm>
        </p:spPr>
        <p:txBody>
          <a:bodyPr/>
          <a:lstStyle/>
          <a:p>
            <a:r>
              <a:rPr lang="sr-Cyrl-CS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Неуролошке</a:t>
            </a:r>
            <a:r>
              <a:rPr lang="sr-Latn-CS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болести</a:t>
            </a:r>
            <a:endParaRPr lang="sr-Latn-CS" sz="16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sr-Latn-RS" dirty="0" smtClean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65851" y="3243264"/>
            <a:ext cx="3336925" cy="2706687"/>
          </a:xfrm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pPr eaLnBrk="1" fontAlgn="auto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sr-Latn-C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sr-Cyrl-C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епилепсија</a:t>
            </a:r>
            <a:endParaRPr lang="sr-Latn-C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fontAlgn="auto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sr-Latn-C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- </a:t>
            </a:r>
            <a:r>
              <a:rPr lang="sr-Cyrl-C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ИМУ</a:t>
            </a:r>
            <a:r>
              <a:rPr lang="sr-Latn-C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sr-Cyrl-C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ТИА</a:t>
            </a:r>
            <a:endParaRPr lang="sr-Latn-C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fontAlgn="auto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sr-Latn-C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- </a:t>
            </a:r>
            <a:r>
              <a:rPr lang="sr-Cyrl-C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поремећаји</a:t>
            </a:r>
            <a:r>
              <a:rPr lang="sr-Latn-C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спавања</a:t>
            </a:r>
            <a:endParaRPr lang="sr-Latn-C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fontAlgn="auto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sr-Latn-C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- </a:t>
            </a:r>
            <a:r>
              <a:rPr lang="sr-Cyrl-C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МС</a:t>
            </a:r>
            <a:endParaRPr lang="sr-Latn-C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fontAlgn="auto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sr-Latn-C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Системске</a:t>
            </a:r>
            <a:r>
              <a:rPr lang="sr-Latn-C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болести</a:t>
            </a:r>
            <a:endParaRPr lang="sr-Latn-C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fontAlgn="auto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sr-Latn-C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- </a:t>
            </a:r>
            <a:r>
              <a:rPr lang="sr-Cyrl-C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астма</a:t>
            </a:r>
            <a:r>
              <a:rPr lang="sr-Latn-C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sr-Cyrl-C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хипотензија</a:t>
            </a:r>
            <a:r>
              <a:rPr lang="sr-Latn-C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sr-Cyrl-C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хипертензија</a:t>
            </a:r>
            <a:endParaRPr lang="sr-Latn-C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fontAlgn="auto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sr-Latn-C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- </a:t>
            </a:r>
            <a:r>
              <a:rPr lang="sr-Cyrl-C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иритабилни</a:t>
            </a:r>
            <a:r>
              <a:rPr lang="sr-Latn-C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колон</a:t>
            </a:r>
            <a:r>
              <a:rPr lang="sr-Latn-C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sr-Cyrl-C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улкусна</a:t>
            </a:r>
            <a:r>
              <a:rPr lang="sr-Latn-C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болест</a:t>
            </a:r>
            <a:endParaRPr lang="sr-Latn-C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fontAlgn="auto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sr-Latn-C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endParaRPr lang="en-US" sz="1600" dirty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defRPr/>
            </a:pPr>
            <a:endParaRPr lang="sr-Latn-R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587361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9128"/>
    </mc:Choice>
    <mc:Fallback xmlns="">
      <p:transition spd="slow" advTm="39128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Cyrl-CS" smtClean="0">
                <a:ln>
                  <a:noFill/>
                </a:ln>
                <a:latin typeface="Comic Sans MS" panose="030F0702030302020204" pitchFamily="66" charset="0"/>
              </a:rPr>
              <a:t>Мигрена</a:t>
            </a:r>
            <a:endParaRPr lang="en-US" smtClean="0">
              <a:ln>
                <a:noFill/>
              </a:ln>
              <a:latin typeface="Comic Sans MS" panose="030F0702030302020204" pitchFamily="66" charset="0"/>
            </a:endParaRPr>
          </a:p>
        </p:txBody>
      </p:sp>
      <p:sp>
        <p:nvSpPr>
          <p:cNvPr id="31747" name="Rectangle 3"/>
          <p:cNvSpPr>
            <a:spLocks noGrp="1" noRot="1" noChangeArrowheads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buFont typeface="Arial"/>
              <a:buChar char="•"/>
              <a:defRPr/>
            </a:pPr>
            <a:endParaRPr lang="sr-Latn-CS" dirty="0" smtClean="0">
              <a:solidFill>
                <a:schemeClr val="tx1">
                  <a:lumMod val="85000"/>
                  <a:lumOff val="15000"/>
                </a:schemeClr>
              </a:solidFill>
              <a:latin typeface="Comic Sans MS" pitchFamily="66" charset="0"/>
            </a:endParaRPr>
          </a:p>
          <a:p>
            <a:pPr eaLnBrk="1" fontAlgn="auto" hangingPunct="1">
              <a:buFont typeface="Arial"/>
              <a:buChar char="•"/>
              <a:defRPr/>
            </a:pPr>
            <a:r>
              <a:rPr lang="sr-Cyrl-CS" sz="19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Мигрена</a:t>
            </a:r>
            <a:r>
              <a:rPr lang="sr-Latn-CS" sz="19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9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без</a:t>
            </a:r>
            <a:r>
              <a:rPr lang="sr-Latn-CS" sz="19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9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ауре</a:t>
            </a:r>
            <a:r>
              <a:rPr lang="sr-Latn-CS" sz="19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sr-Cyrl-CS" sz="19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обична</a:t>
            </a:r>
            <a:r>
              <a:rPr lang="sr-Latn-CS" sz="19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9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мигрена</a:t>
            </a:r>
            <a:r>
              <a:rPr lang="sr-Latn-CS" sz="19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</a:p>
          <a:p>
            <a:pPr eaLnBrk="1" fontAlgn="auto" hangingPunct="1">
              <a:buFont typeface="Wingdings" panose="05000000000000000000" pitchFamily="2" charset="2"/>
              <a:buNone/>
              <a:defRPr/>
            </a:pPr>
            <a:r>
              <a:rPr lang="sr-Latn-CS" sz="19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- 85% </a:t>
            </a:r>
            <a:r>
              <a:rPr lang="sr-Cyrl-CS" sz="19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свих</a:t>
            </a:r>
            <a:r>
              <a:rPr lang="sr-Latn-CS" sz="19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9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мигренозних</a:t>
            </a:r>
            <a:r>
              <a:rPr lang="sr-Latn-CS" sz="19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9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главобоља</a:t>
            </a:r>
            <a:endParaRPr lang="sr-Latn-CS" sz="1900" dirty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fontAlgn="auto" hangingPunct="1">
              <a:buFont typeface="Wingdings" panose="05000000000000000000" pitchFamily="2" charset="2"/>
              <a:buNone/>
              <a:defRPr/>
            </a:pPr>
            <a:r>
              <a:rPr lang="sr-Latn-CS" sz="19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- </a:t>
            </a:r>
            <a:r>
              <a:rPr lang="sr-Cyrl-CS" sz="19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често</a:t>
            </a:r>
            <a:r>
              <a:rPr lang="sr-Latn-CS" sz="19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9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менструално</a:t>
            </a:r>
            <a:r>
              <a:rPr lang="sr-Latn-CS" sz="19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9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повезана</a:t>
            </a:r>
            <a:endParaRPr lang="sr-Latn-CS" sz="1900" dirty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fontAlgn="auto" hangingPunct="1">
              <a:buFont typeface="Arial"/>
              <a:buChar char="•"/>
              <a:defRPr/>
            </a:pPr>
            <a:endParaRPr lang="sr-Latn-CS" sz="1900" dirty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fontAlgn="auto" hangingPunct="1">
              <a:buFont typeface="Arial"/>
              <a:buChar char="•"/>
              <a:defRPr/>
            </a:pPr>
            <a:r>
              <a:rPr lang="sr-Cyrl-CS" sz="19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Мигрена</a:t>
            </a:r>
            <a:r>
              <a:rPr lang="sr-Latn-CS" sz="19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9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</a:t>
            </a:r>
            <a:r>
              <a:rPr lang="sr-Latn-CS" sz="19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9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ауром</a:t>
            </a:r>
            <a:r>
              <a:rPr lang="sr-Latn-CS" sz="19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sr-Cyrl-CS" sz="19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класична</a:t>
            </a:r>
            <a:r>
              <a:rPr lang="sr-Latn-CS" sz="19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9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или</a:t>
            </a:r>
            <a:r>
              <a:rPr lang="sr-Latn-CS" sz="19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9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компликована</a:t>
            </a:r>
            <a:r>
              <a:rPr lang="sr-Latn-CS" sz="19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9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мигрена</a:t>
            </a:r>
            <a:r>
              <a:rPr lang="sr-Latn-CS" sz="19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en-US" sz="1900" dirty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815561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8109"/>
    </mc:Choice>
    <mc:Fallback xmlns="">
      <p:transition spd="slow" advTm="18109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2066926" y="908051"/>
            <a:ext cx="8385175" cy="1096963"/>
          </a:xfrm>
        </p:spPr>
        <p:txBody>
          <a:bodyPr/>
          <a:lstStyle/>
          <a:p>
            <a:pPr eaLnBrk="1" hangingPunct="1"/>
            <a:r>
              <a:rPr lang="sr-Cyrl-CS" smtClean="0">
                <a:ln>
                  <a:noFill/>
                </a:ln>
                <a:latin typeface="Comic Sans MS" panose="030F0702030302020204" pitchFamily="66" charset="0"/>
              </a:rPr>
              <a:t>Мигрена</a:t>
            </a:r>
            <a:r>
              <a:rPr lang="sr-Latn-CS" smtClean="0">
                <a:ln>
                  <a:noFill/>
                </a:ln>
                <a:latin typeface="Comic Sans MS" panose="030F0702030302020204" pitchFamily="66" charset="0"/>
              </a:rPr>
              <a:t> </a:t>
            </a:r>
            <a:r>
              <a:rPr lang="sr-Cyrl-CS" smtClean="0">
                <a:ln>
                  <a:noFill/>
                </a:ln>
                <a:latin typeface="Comic Sans MS" panose="030F0702030302020204" pitchFamily="66" charset="0"/>
              </a:rPr>
              <a:t>без</a:t>
            </a:r>
            <a:r>
              <a:rPr lang="sr-Latn-CS" smtClean="0">
                <a:ln>
                  <a:noFill/>
                </a:ln>
                <a:latin typeface="Comic Sans MS" panose="030F0702030302020204" pitchFamily="66" charset="0"/>
              </a:rPr>
              <a:t> </a:t>
            </a:r>
            <a:r>
              <a:rPr lang="sr-Cyrl-CS" smtClean="0">
                <a:ln>
                  <a:noFill/>
                </a:ln>
                <a:latin typeface="Comic Sans MS" panose="030F0702030302020204" pitchFamily="66" charset="0"/>
              </a:rPr>
              <a:t>ауре</a:t>
            </a:r>
            <a:endParaRPr lang="en-US" smtClean="0">
              <a:ln>
                <a:noFill/>
              </a:ln>
              <a:latin typeface="Comic Sans MS" panose="030F0702030302020204" pitchFamily="66" charset="0"/>
            </a:endParaRPr>
          </a:p>
        </p:txBody>
      </p:sp>
      <p:sp>
        <p:nvSpPr>
          <p:cNvPr id="32771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2566988" y="2244726"/>
            <a:ext cx="7885112" cy="4608513"/>
          </a:xfrm>
        </p:spPr>
        <p:txBody>
          <a:bodyPr rtlCol="0">
            <a:normAutofit/>
          </a:bodyPr>
          <a:lstStyle/>
          <a:p>
            <a:pPr marL="609600" indent="-609600">
              <a:buNone/>
              <a:defRPr/>
            </a:pPr>
            <a:r>
              <a:rPr lang="sr-Cyrl-C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sr-Latn-C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sr-Cyrl-C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Најмање</a:t>
            </a:r>
            <a:r>
              <a:rPr lang="sr-Latn-C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5 </a:t>
            </a:r>
            <a:r>
              <a:rPr lang="sr-Cyrl-C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атака</a:t>
            </a:r>
            <a:r>
              <a:rPr lang="sr-Latn-C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који</a:t>
            </a:r>
            <a:r>
              <a:rPr lang="sr-Latn-C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испуњавају</a:t>
            </a:r>
            <a:r>
              <a:rPr lang="sr-Latn-C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критеријуме</a:t>
            </a:r>
            <a:r>
              <a:rPr lang="sr-Latn-C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од</a:t>
            </a:r>
            <a:r>
              <a:rPr lang="sr-Latn-C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</a:t>
            </a:r>
            <a:r>
              <a:rPr lang="sr-Latn-C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sr-Cyrl-C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</a:t>
            </a:r>
            <a:endParaRPr lang="sr-Latn-CS" sz="1600" dirty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09600" indent="-609600">
              <a:buNone/>
              <a:defRPr/>
            </a:pPr>
            <a:r>
              <a:rPr lang="sr-Cyrl-C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</a:t>
            </a:r>
            <a:r>
              <a:rPr lang="sr-Latn-C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sr-Cyrl-C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Атак</a:t>
            </a:r>
            <a:r>
              <a:rPr lang="sr-Latn-C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главобоље</a:t>
            </a:r>
            <a:r>
              <a:rPr lang="sr-Latn-C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траје</a:t>
            </a:r>
            <a:r>
              <a:rPr lang="sr-Latn-C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4-72</a:t>
            </a:r>
            <a:r>
              <a:rPr lang="sr-Cyrl-R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sr-Latn-C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sr-Cyrl-C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нелечен/неуспешно</a:t>
            </a:r>
            <a:r>
              <a:rPr lang="sr-Cyrl-R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лечен</a:t>
            </a:r>
            <a:r>
              <a:rPr lang="sr-Latn-C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marL="609600" indent="-609600">
              <a:buNone/>
              <a:defRPr/>
            </a:pPr>
            <a:r>
              <a:rPr lang="sr-Cyrl-C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</a:t>
            </a:r>
            <a:r>
              <a:rPr lang="sr-Latn-C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sr-Cyrl-C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Главобоља</a:t>
            </a:r>
            <a:r>
              <a:rPr lang="sr-Latn-C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има</a:t>
            </a:r>
            <a:r>
              <a:rPr lang="sr-Latn-C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најмање</a:t>
            </a:r>
            <a:r>
              <a:rPr lang="sr-Latn-C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2 </a:t>
            </a:r>
            <a:r>
              <a:rPr lang="sr-Cyrl-C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од</a:t>
            </a:r>
            <a:r>
              <a:rPr lang="sr-Latn-C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наведених</a:t>
            </a:r>
            <a:r>
              <a:rPr lang="sr-Latn-C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особина</a:t>
            </a:r>
            <a:r>
              <a:rPr lang="sr-Latn-C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609600" indent="-609600">
              <a:buNone/>
              <a:defRPr/>
            </a:pPr>
            <a:r>
              <a:rPr lang="sr-Latn-C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- </a:t>
            </a:r>
            <a:r>
              <a:rPr lang="sr-Cyrl-C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унилатерална</a:t>
            </a:r>
            <a:r>
              <a:rPr lang="sr-Latn-C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локализација</a:t>
            </a:r>
            <a:endParaRPr lang="sr-Latn-CS" sz="1600" dirty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09600" indent="-609600">
              <a:buNone/>
              <a:defRPr/>
            </a:pPr>
            <a:r>
              <a:rPr lang="sr-Latn-C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- </a:t>
            </a:r>
            <a:r>
              <a:rPr lang="sr-Cyrl-C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пулсирајући</a:t>
            </a:r>
            <a:r>
              <a:rPr lang="sr-Latn-C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квалитет</a:t>
            </a:r>
            <a:endParaRPr lang="sr-Latn-CS" sz="1600" dirty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09600" indent="-609600">
              <a:buNone/>
              <a:defRPr/>
            </a:pPr>
            <a:r>
              <a:rPr lang="sr-Latn-C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- </a:t>
            </a:r>
            <a:r>
              <a:rPr lang="sr-Cyrl-C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умерен</a:t>
            </a:r>
            <a:r>
              <a:rPr lang="sr-Latn-C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или</a:t>
            </a:r>
            <a:r>
              <a:rPr lang="sr-Latn-C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јак</a:t>
            </a:r>
            <a:r>
              <a:rPr lang="sr-Latn-C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квалитет</a:t>
            </a:r>
            <a:r>
              <a:rPr lang="sr-Latn-C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бола</a:t>
            </a:r>
            <a:endParaRPr lang="sr-Latn-CS" sz="1600" dirty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09600" indent="-609600">
              <a:buNone/>
              <a:defRPr/>
            </a:pPr>
            <a:r>
              <a:rPr lang="sr-Latn-C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- </a:t>
            </a:r>
            <a:r>
              <a:rPr lang="sr-Cyrl-C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погоршање</a:t>
            </a:r>
            <a:r>
              <a:rPr lang="sr-Latn-C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</a:t>
            </a:r>
            <a:r>
              <a:rPr lang="sr-Latn-C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рутинским</a:t>
            </a:r>
            <a:r>
              <a:rPr lang="sr-Latn-C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физичким</a:t>
            </a:r>
            <a:r>
              <a:rPr lang="sr-Latn-C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активностима</a:t>
            </a:r>
            <a:endParaRPr lang="sr-Latn-CS" sz="1600" dirty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09600" indent="-609600">
              <a:buNone/>
              <a:defRPr/>
            </a:pPr>
            <a:r>
              <a:rPr lang="sr-Cyrl-C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</a:t>
            </a:r>
            <a:r>
              <a:rPr lang="sr-Latn-C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sr-Cyrl-C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током</a:t>
            </a:r>
            <a:r>
              <a:rPr lang="sr-Latn-C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sr-Cyrl-C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главобоље</a:t>
            </a:r>
            <a:r>
              <a:rPr lang="sr-Latn-C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присутно</a:t>
            </a:r>
            <a:r>
              <a:rPr lang="sr-Latn-C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је</a:t>
            </a:r>
            <a:r>
              <a:rPr lang="sr-Latn-C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бар</a:t>
            </a:r>
            <a:r>
              <a:rPr lang="sr-Latn-C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једно</a:t>
            </a:r>
            <a:r>
              <a:rPr lang="sr-Latn-C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од</a:t>
            </a:r>
            <a:r>
              <a:rPr lang="sr-Latn-C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наведеног</a:t>
            </a:r>
            <a:endParaRPr lang="sr-Latn-CS" sz="1600" dirty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09600" indent="-609600">
              <a:buNone/>
              <a:defRPr/>
            </a:pPr>
            <a:r>
              <a:rPr lang="sr-Latn-C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- </a:t>
            </a:r>
            <a:r>
              <a:rPr lang="sr-Cyrl-C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мучнина</a:t>
            </a:r>
            <a:r>
              <a:rPr lang="sr-Latn-C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</a:t>
            </a:r>
            <a:r>
              <a:rPr lang="sr-Latn-C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или</a:t>
            </a:r>
            <a:r>
              <a:rPr lang="sr-Latn-C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без</a:t>
            </a:r>
            <a:r>
              <a:rPr lang="sr-Latn-C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повраћања</a:t>
            </a:r>
            <a:endParaRPr lang="sr-Latn-CS" sz="1600" dirty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09600" indent="-609600">
              <a:buNone/>
              <a:defRPr/>
            </a:pPr>
            <a:r>
              <a:rPr lang="sr-Latn-C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- </a:t>
            </a:r>
            <a:r>
              <a:rPr lang="sr-Cyrl-C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фотофобија</a:t>
            </a:r>
            <a:r>
              <a:rPr lang="sr-Latn-C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sr-Latn-C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фонофобија</a:t>
            </a:r>
            <a:endParaRPr lang="sr-Latn-CS" sz="1600" dirty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09600" indent="-609600">
              <a:buNone/>
              <a:defRPr/>
            </a:pPr>
            <a:r>
              <a:rPr lang="sr-Cyrl-C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</a:t>
            </a:r>
            <a:r>
              <a:rPr lang="sr-Latn-C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sr-Cyrl-C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</a:t>
            </a:r>
            <a:r>
              <a:rPr lang="sr-Latn-C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може</a:t>
            </a:r>
            <a:r>
              <a:rPr lang="sr-Latn-C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</a:t>
            </a:r>
            <a:r>
              <a:rPr lang="sr-Latn-C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приписати</a:t>
            </a:r>
            <a:r>
              <a:rPr lang="sr-Latn-C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другом</a:t>
            </a:r>
            <a:r>
              <a:rPr lang="sr-Latn-C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узроку</a:t>
            </a:r>
            <a:endParaRPr lang="en-US" sz="1600" dirty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299515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7104"/>
    </mc:Choice>
    <mc:Fallback xmlns="">
      <p:transition spd="slow" advTm="67104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1919289" y="981075"/>
            <a:ext cx="8385175" cy="952500"/>
          </a:xfrm>
        </p:spPr>
        <p:txBody>
          <a:bodyPr/>
          <a:lstStyle/>
          <a:p>
            <a:pPr eaLnBrk="1" hangingPunct="1"/>
            <a:r>
              <a:rPr lang="sr-Cyrl-CS" smtClean="0">
                <a:ln>
                  <a:noFill/>
                </a:ln>
                <a:latin typeface="Comic Sans MS" panose="030F0702030302020204" pitchFamily="66" charset="0"/>
              </a:rPr>
              <a:t>Мигрена</a:t>
            </a:r>
            <a:r>
              <a:rPr lang="sr-Latn-CS" smtClean="0">
                <a:ln>
                  <a:noFill/>
                </a:ln>
                <a:latin typeface="Comic Sans MS" panose="030F0702030302020204" pitchFamily="66" charset="0"/>
              </a:rPr>
              <a:t> </a:t>
            </a:r>
            <a:r>
              <a:rPr lang="sr-Cyrl-CS" smtClean="0">
                <a:ln>
                  <a:noFill/>
                </a:ln>
                <a:latin typeface="Comic Sans MS" panose="030F0702030302020204" pitchFamily="66" charset="0"/>
              </a:rPr>
              <a:t>са</a:t>
            </a:r>
            <a:r>
              <a:rPr lang="sr-Latn-CS" smtClean="0">
                <a:ln>
                  <a:noFill/>
                </a:ln>
                <a:latin typeface="Comic Sans MS" panose="030F0702030302020204" pitchFamily="66" charset="0"/>
              </a:rPr>
              <a:t> </a:t>
            </a:r>
            <a:r>
              <a:rPr lang="sr-Cyrl-CS" smtClean="0">
                <a:ln>
                  <a:noFill/>
                </a:ln>
                <a:latin typeface="Comic Sans MS" panose="030F0702030302020204" pitchFamily="66" charset="0"/>
              </a:rPr>
              <a:t>ауром</a:t>
            </a:r>
            <a:endParaRPr lang="en-US" smtClean="0">
              <a:ln>
                <a:noFill/>
              </a:ln>
              <a:latin typeface="Comic Sans MS" panose="030F0702030302020204" pitchFamily="66" charset="0"/>
            </a:endParaRPr>
          </a:p>
        </p:txBody>
      </p:sp>
      <p:sp>
        <p:nvSpPr>
          <p:cNvPr id="33795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2495550" y="2420939"/>
            <a:ext cx="7416800" cy="4105275"/>
          </a:xfrm>
        </p:spPr>
        <p:txBody>
          <a:bodyPr rtlCol="0">
            <a:normAutofit fontScale="85000" lnSpcReduction="20000"/>
          </a:bodyPr>
          <a:lstStyle/>
          <a:p>
            <a:pPr eaLnBrk="1" fontAlgn="auto" hangingPunct="1">
              <a:lnSpc>
                <a:spcPct val="90000"/>
              </a:lnSpc>
              <a:buFont typeface="Arial"/>
              <a:buChar char="•"/>
              <a:defRPr/>
            </a:pPr>
            <a:r>
              <a:rPr lang="sr-Cyrl-C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15% свих мигрена</a:t>
            </a:r>
          </a:p>
          <a:p>
            <a:pPr eaLnBrk="1" fontAlgn="auto" hangingPunct="1">
              <a:lnSpc>
                <a:spcPct val="90000"/>
              </a:lnSpc>
              <a:buFont typeface="Arial"/>
              <a:buChar char="•"/>
              <a:defRPr/>
            </a:pPr>
            <a:r>
              <a:rPr lang="sr-Cyrl-C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Аура </a:t>
            </a:r>
          </a:p>
          <a:p>
            <a:pPr eaLnBrk="1" fontAlgn="auto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sr-Cyrl-C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– атак реверзибилних фокалних неуролошких симптома</a:t>
            </a:r>
          </a:p>
          <a:p>
            <a:pPr eaLnBrk="1" fontAlgn="auto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sr-Cyrl-C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- који се пстепено развијају током 5-20 минута</a:t>
            </a:r>
          </a:p>
          <a:p>
            <a:pPr eaLnBrk="1" fontAlgn="auto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sr-Cyrl-C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- трају мање од 60 минута</a:t>
            </a:r>
          </a:p>
          <a:p>
            <a:pPr eaLnBrk="1" fontAlgn="auto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sr-Cyrl-C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- понављају се у сваком нападу мигрене</a:t>
            </a:r>
          </a:p>
          <a:p>
            <a:pPr eaLnBrk="1" fontAlgn="auto" hangingPunct="1">
              <a:lnSpc>
                <a:spcPct val="90000"/>
              </a:lnSpc>
              <a:buFont typeface="Arial"/>
              <a:buChar char="•"/>
              <a:defRPr/>
            </a:pPr>
            <a:r>
              <a:rPr lang="sr-Cyrl-C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Главобоља </a:t>
            </a:r>
          </a:p>
          <a:p>
            <a:pPr eaLnBrk="1" fontAlgn="auto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sr-Cyrl-C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- следи након ауре</a:t>
            </a:r>
          </a:p>
          <a:p>
            <a:pPr eaLnBrk="1" fontAlgn="auto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sr-Cyrl-C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- некада почне пре или истовремено са </a:t>
            </a:r>
            <a:r>
              <a:rPr lang="en-U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sr-Cyrl-R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ур</a:t>
            </a:r>
            <a:r>
              <a:rPr lang="sr-Cyrl-C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ом</a:t>
            </a:r>
          </a:p>
          <a:p>
            <a:pPr eaLnBrk="1" fontAlgn="auto" hangingPunct="1">
              <a:lnSpc>
                <a:spcPct val="90000"/>
              </a:lnSpc>
              <a:buFont typeface="Arial"/>
              <a:buChar char="•"/>
              <a:defRPr/>
            </a:pPr>
            <a:r>
              <a:rPr lang="sr-Cyrl-C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Дијагноза (МКГ) </a:t>
            </a:r>
          </a:p>
          <a:p>
            <a:pPr eaLnBrk="1" fontAlgn="auto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sr-Cyrl-C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- најмање 2 атака </a:t>
            </a:r>
          </a:p>
        </p:txBody>
      </p:sp>
    </p:spTree>
    <p:extLst>
      <p:ext uri="{BB962C8B-B14F-4D97-AF65-F5344CB8AC3E}">
        <p14:creationId xmlns:p14="http://schemas.microsoft.com/office/powerpoint/2010/main" val="11318029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6943"/>
    </mc:Choice>
    <mc:Fallback xmlns="">
      <p:transition spd="slow" advTm="36943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1992314" y="981075"/>
            <a:ext cx="8385175" cy="952500"/>
          </a:xfrm>
        </p:spPr>
        <p:txBody>
          <a:bodyPr/>
          <a:lstStyle/>
          <a:p>
            <a:pPr eaLnBrk="1" hangingPunct="1"/>
            <a:r>
              <a:rPr lang="sr-Cyrl-CS" smtClean="0">
                <a:ln>
                  <a:noFill/>
                </a:ln>
                <a:latin typeface="Comic Sans MS" panose="030F0702030302020204" pitchFamily="66" charset="0"/>
              </a:rPr>
              <a:t>Мигрена</a:t>
            </a:r>
            <a:r>
              <a:rPr lang="sr-Latn-CS" smtClean="0">
                <a:ln>
                  <a:noFill/>
                </a:ln>
                <a:latin typeface="Comic Sans MS" panose="030F0702030302020204" pitchFamily="66" charset="0"/>
              </a:rPr>
              <a:t> </a:t>
            </a:r>
            <a:r>
              <a:rPr lang="sr-Cyrl-CS" smtClean="0">
                <a:ln>
                  <a:noFill/>
                </a:ln>
                <a:latin typeface="Comic Sans MS" panose="030F0702030302020204" pitchFamily="66" charset="0"/>
              </a:rPr>
              <a:t>са</a:t>
            </a:r>
            <a:r>
              <a:rPr lang="sr-Latn-CS" smtClean="0">
                <a:ln>
                  <a:noFill/>
                </a:ln>
                <a:latin typeface="Comic Sans MS" panose="030F0702030302020204" pitchFamily="66" charset="0"/>
              </a:rPr>
              <a:t> </a:t>
            </a:r>
            <a:r>
              <a:rPr lang="sr-Cyrl-CS" smtClean="0">
                <a:ln>
                  <a:noFill/>
                </a:ln>
                <a:latin typeface="Comic Sans MS" panose="030F0702030302020204" pitchFamily="66" charset="0"/>
              </a:rPr>
              <a:t>ауром</a:t>
            </a:r>
            <a:endParaRPr lang="en-US" smtClean="0">
              <a:ln>
                <a:noFill/>
              </a:ln>
              <a:latin typeface="Comic Sans MS" panose="030F0702030302020204" pitchFamily="66" charset="0"/>
            </a:endParaRPr>
          </a:p>
        </p:txBody>
      </p:sp>
      <p:sp>
        <p:nvSpPr>
          <p:cNvPr id="34819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2366964" y="2492375"/>
            <a:ext cx="7634287" cy="3232150"/>
          </a:xfrm>
        </p:spPr>
        <p:txBody>
          <a:bodyPr rtlCol="0">
            <a:normAutofit/>
          </a:bodyPr>
          <a:lstStyle/>
          <a:p>
            <a:pPr eaLnBrk="1" fontAlgn="auto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Аура</a:t>
            </a:r>
            <a:endParaRPr lang="sr-Latn-CS" sz="1800" dirty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fontAlgn="auto" hangingPunct="1">
              <a:lnSpc>
                <a:spcPct val="90000"/>
              </a:lnSpc>
              <a:buFont typeface="Arial"/>
              <a:buChar char="•"/>
              <a:defRPr/>
            </a:pP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Визуелна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(99%)</a:t>
            </a:r>
          </a:p>
          <a:p>
            <a:pPr eaLnBrk="1" fontAlgn="auto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-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скотоми</a:t>
            </a:r>
            <a:endParaRPr lang="sr-Latn-CS" sz="1800" dirty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fontAlgn="auto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-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геометријски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облици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који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бљеште</a:t>
            </a:r>
            <a:endParaRPr lang="sr-Latn-CS" sz="1800" dirty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fontAlgn="auto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-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визуелне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халуцинације</a:t>
            </a:r>
            <a:endParaRPr lang="sr-Latn-CS" sz="1800" dirty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fontAlgn="auto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-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искривљене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слике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предмета</a:t>
            </a:r>
            <a:endParaRPr lang="sr-Latn-CS" sz="1800" dirty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fontAlgn="auto" hangingPunct="1">
              <a:lnSpc>
                <a:spcPct val="90000"/>
              </a:lnSpc>
              <a:buFont typeface="Arial"/>
              <a:buChar char="•"/>
              <a:defRPr/>
            </a:pP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Сензитивна</a:t>
            </a:r>
            <a:endParaRPr lang="sr-Latn-CS" sz="1800" dirty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fontAlgn="auto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-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парестезије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пење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од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руке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лица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језика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7248415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4916"/>
    </mc:Choice>
    <mc:Fallback xmlns="">
      <p:transition spd="slow" advTm="24916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1992314" y="1125538"/>
            <a:ext cx="8385175" cy="952500"/>
          </a:xfrm>
        </p:spPr>
        <p:txBody>
          <a:bodyPr/>
          <a:lstStyle/>
          <a:p>
            <a:pPr eaLnBrk="1" hangingPunct="1"/>
            <a:r>
              <a:rPr lang="sr-Cyrl-CS" smtClean="0">
                <a:ln>
                  <a:noFill/>
                </a:ln>
                <a:latin typeface="Comic Sans MS" panose="030F0702030302020204" pitchFamily="66" charset="0"/>
              </a:rPr>
              <a:t>Мигрена</a:t>
            </a:r>
            <a:r>
              <a:rPr lang="sr-Latn-CS" smtClean="0">
                <a:ln>
                  <a:noFill/>
                </a:ln>
                <a:latin typeface="Comic Sans MS" panose="030F0702030302020204" pitchFamily="66" charset="0"/>
              </a:rPr>
              <a:t> </a:t>
            </a:r>
            <a:r>
              <a:rPr lang="sr-Cyrl-CS" smtClean="0">
                <a:ln>
                  <a:noFill/>
                </a:ln>
                <a:latin typeface="Comic Sans MS" panose="030F0702030302020204" pitchFamily="66" charset="0"/>
              </a:rPr>
              <a:t>са</a:t>
            </a:r>
            <a:r>
              <a:rPr lang="sr-Latn-CS" smtClean="0">
                <a:ln>
                  <a:noFill/>
                </a:ln>
                <a:latin typeface="Comic Sans MS" panose="030F0702030302020204" pitchFamily="66" charset="0"/>
              </a:rPr>
              <a:t> </a:t>
            </a:r>
            <a:r>
              <a:rPr lang="sr-Cyrl-CS" smtClean="0">
                <a:ln>
                  <a:noFill/>
                </a:ln>
                <a:latin typeface="Comic Sans MS" panose="030F0702030302020204" pitchFamily="66" charset="0"/>
              </a:rPr>
              <a:t>ауром</a:t>
            </a:r>
            <a:endParaRPr lang="en-US" smtClean="0">
              <a:ln>
                <a:noFill/>
              </a:ln>
              <a:latin typeface="Comic Sans MS" panose="030F0702030302020204" pitchFamily="66" charset="0"/>
            </a:endParaRPr>
          </a:p>
        </p:txBody>
      </p:sp>
      <p:sp>
        <p:nvSpPr>
          <p:cNvPr id="34819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2351089" y="2781300"/>
            <a:ext cx="7489825" cy="3455988"/>
          </a:xfrm>
        </p:spPr>
        <p:txBody>
          <a:bodyPr rtlCol="0">
            <a:normAutofit/>
          </a:bodyPr>
          <a:lstStyle/>
          <a:p>
            <a:pPr eaLnBrk="1" fontAlgn="auto" hangingPunct="1">
              <a:lnSpc>
                <a:spcPct val="90000"/>
              </a:lnSpc>
              <a:buFont typeface="Arial"/>
              <a:buChar char="•"/>
              <a:defRPr/>
            </a:pPr>
            <a:r>
              <a:rPr lang="sr-Cyrl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Моторна</a:t>
            </a:r>
            <a:endParaRPr lang="sr-Latn-CS" sz="2000" dirty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fontAlgn="auto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sr-Latn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- </a:t>
            </a:r>
            <a:r>
              <a:rPr lang="sr-Cyrl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хемиплегична</a:t>
            </a:r>
            <a:r>
              <a:rPr lang="sr-Latn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мигрена</a:t>
            </a:r>
            <a:r>
              <a:rPr lang="sr-Latn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sr-Cyrl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генетска</a:t>
            </a:r>
            <a:r>
              <a:rPr lang="sr-Latn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болест</a:t>
            </a:r>
            <a:r>
              <a:rPr lang="sr-Latn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eaLnBrk="1" fontAlgn="auto" hangingPunct="1">
              <a:lnSpc>
                <a:spcPct val="90000"/>
              </a:lnSpc>
              <a:buFont typeface="Arial"/>
              <a:buChar char="•"/>
              <a:defRPr/>
            </a:pPr>
            <a:r>
              <a:rPr lang="sr-Cyrl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Поремећаји</a:t>
            </a:r>
            <a:r>
              <a:rPr lang="sr-Latn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говора</a:t>
            </a:r>
            <a:endParaRPr lang="sr-Latn-CS" sz="2000" dirty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fontAlgn="auto" hangingPunct="1">
              <a:lnSpc>
                <a:spcPct val="90000"/>
              </a:lnSpc>
              <a:buFont typeface="Arial"/>
              <a:buChar char="•"/>
              <a:defRPr/>
            </a:pPr>
            <a:r>
              <a:rPr lang="sr-Cyrl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Поремећаји</a:t>
            </a:r>
            <a:r>
              <a:rPr lang="sr-Latn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функционисања</a:t>
            </a:r>
            <a:r>
              <a:rPr lang="sr-Latn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можданог</a:t>
            </a:r>
            <a:r>
              <a:rPr lang="sr-Latn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стабла</a:t>
            </a:r>
            <a:endParaRPr lang="sr-Latn-CS" sz="2000" dirty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fontAlgn="auto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sr-Latn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- </a:t>
            </a:r>
            <a:r>
              <a:rPr lang="sr-Cyrl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базиларна</a:t>
            </a:r>
            <a:r>
              <a:rPr lang="sr-Latn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мигрена</a:t>
            </a:r>
            <a:r>
              <a:rPr lang="sr-Latn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sr-Cyrl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дизартрија</a:t>
            </a:r>
            <a:r>
              <a:rPr lang="sr-Latn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sr-Cyrl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вертиго</a:t>
            </a:r>
            <a:r>
              <a:rPr lang="sr-Latn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sr-Cyrl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тинитус</a:t>
            </a:r>
            <a:r>
              <a:rPr lang="sr-Latn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sr-Cyrl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хипакузија</a:t>
            </a:r>
            <a:r>
              <a:rPr lang="sr-Latn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sr-Cyrl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диплопије</a:t>
            </a:r>
            <a:r>
              <a:rPr lang="sr-Latn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sr-Cyrl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атаксија</a:t>
            </a:r>
            <a:r>
              <a:rPr lang="sr-Latn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sr-Cyrl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снижење</a:t>
            </a:r>
            <a:r>
              <a:rPr lang="sr-Latn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нивоа</a:t>
            </a:r>
            <a:r>
              <a:rPr lang="sr-Latn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свести</a:t>
            </a:r>
            <a:r>
              <a:rPr lang="sr-Latn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sr-Cyrl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билатералне</a:t>
            </a:r>
            <a:r>
              <a:rPr lang="sr-Latn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парестезије</a:t>
            </a:r>
            <a:r>
              <a:rPr lang="sr-Latn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sr-Cyrl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визуелни</a:t>
            </a:r>
            <a:r>
              <a:rPr lang="sr-Latn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симптоми</a:t>
            </a:r>
            <a:endParaRPr lang="en-US" sz="2000" dirty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530469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8983"/>
    </mc:Choice>
    <mc:Fallback xmlns="">
      <p:transition spd="slow" advTm="28983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Cyrl-CS" smtClean="0">
                <a:ln>
                  <a:noFill/>
                </a:ln>
                <a:latin typeface="Comic Sans MS" panose="030F0702030302020204" pitchFamily="66" charset="0"/>
              </a:rPr>
              <a:t>Главобоље</a:t>
            </a:r>
            <a:endParaRPr lang="en-US" smtClean="0">
              <a:ln>
                <a:noFill/>
              </a:ln>
              <a:latin typeface="Comic Sans MS" panose="030F0702030302020204" pitchFamily="66" charset="0"/>
            </a:endParaRPr>
          </a:p>
        </p:txBody>
      </p:sp>
      <p:sp>
        <p:nvSpPr>
          <p:cNvPr id="18435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2208214" y="2852738"/>
            <a:ext cx="7559675" cy="2736850"/>
          </a:xfrm>
        </p:spPr>
        <p:txBody>
          <a:bodyPr/>
          <a:lstStyle/>
          <a:p>
            <a:pPr eaLnBrk="1" hangingPunct="1"/>
            <a:endParaRPr lang="sr-Latn-CS" smtClean="0">
              <a:latin typeface="Comic Sans MS" panose="030F0702030302020204" pitchFamily="66" charset="0"/>
            </a:endParaRPr>
          </a:p>
          <a:p>
            <a:pPr eaLnBrk="1" hangingPunct="1"/>
            <a:r>
              <a:rPr lang="sr-Cyrl-CS" sz="2000">
                <a:latin typeface="Times New Roman" panose="02020603050405020304" pitchFamily="18" charset="0"/>
                <a:cs typeface="Times New Roman" panose="02020603050405020304" pitchFamily="18" charset="0"/>
              </a:rPr>
              <a:t>Једна</a:t>
            </a:r>
            <a:r>
              <a:rPr lang="sr-Latn-C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000">
                <a:latin typeface="Times New Roman" panose="02020603050405020304" pitchFamily="18" charset="0"/>
                <a:cs typeface="Times New Roman" panose="02020603050405020304" pitchFamily="18" charset="0"/>
              </a:rPr>
              <a:t>од</a:t>
            </a:r>
            <a:r>
              <a:rPr lang="sr-Latn-C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000">
                <a:latin typeface="Times New Roman" panose="02020603050405020304" pitchFamily="18" charset="0"/>
                <a:cs typeface="Times New Roman" panose="02020603050405020304" pitchFamily="18" charset="0"/>
              </a:rPr>
              <a:t>најчешћих</a:t>
            </a:r>
            <a:r>
              <a:rPr lang="sr-Latn-C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000">
                <a:latin typeface="Times New Roman" panose="02020603050405020304" pitchFamily="18" charset="0"/>
                <a:cs typeface="Times New Roman" panose="02020603050405020304" pitchFamily="18" charset="0"/>
              </a:rPr>
              <a:t>тегоба</a:t>
            </a:r>
            <a:endParaRPr lang="sr-Latn-CS" sz="20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/>
            <a:endParaRPr lang="sr-Latn-CS" sz="20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/>
            <a:r>
              <a:rPr lang="sr-Latn-C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000"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sr-Latn-C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000">
                <a:latin typeface="Times New Roman" panose="02020603050405020304" pitchFamily="18" charset="0"/>
                <a:cs typeface="Times New Roman" panose="02020603050405020304" pitchFamily="18" charset="0"/>
              </a:rPr>
              <a:t>неком</a:t>
            </a:r>
            <a:r>
              <a:rPr lang="sr-Latn-C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000">
                <a:latin typeface="Times New Roman" panose="02020603050405020304" pitchFamily="18" charset="0"/>
                <a:cs typeface="Times New Roman" panose="02020603050405020304" pitchFamily="18" charset="0"/>
              </a:rPr>
              <a:t>тренутку</a:t>
            </a:r>
            <a:r>
              <a:rPr lang="sr-Latn-C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000">
                <a:latin typeface="Times New Roman" panose="02020603050405020304" pitchFamily="18" charset="0"/>
                <a:cs typeface="Times New Roman" panose="02020603050405020304" pitchFamily="18" charset="0"/>
              </a:rPr>
              <a:t>свог</a:t>
            </a:r>
            <a:r>
              <a:rPr lang="sr-Latn-C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000">
                <a:latin typeface="Times New Roman" panose="02020603050405020304" pitchFamily="18" charset="0"/>
                <a:cs typeface="Times New Roman" panose="02020603050405020304" pitchFamily="18" charset="0"/>
              </a:rPr>
              <a:t>живота</a:t>
            </a:r>
            <a:r>
              <a:rPr lang="sr-Latn-C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000">
                <a:latin typeface="Times New Roman" panose="02020603050405020304" pitchFamily="18" charset="0"/>
                <a:cs typeface="Times New Roman" panose="02020603050405020304" pitchFamily="18" charset="0"/>
              </a:rPr>
              <a:t>до</a:t>
            </a:r>
            <a:r>
              <a:rPr lang="sr-Latn-C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95% </a:t>
            </a:r>
            <a:r>
              <a:rPr lang="sr-Cyrl-CS" sz="2000">
                <a:latin typeface="Times New Roman" panose="02020603050405020304" pitchFamily="18" charset="0"/>
                <a:cs typeface="Times New Roman" panose="02020603050405020304" pitchFamily="18" charset="0"/>
              </a:rPr>
              <a:t>особа</a:t>
            </a:r>
            <a:r>
              <a:rPr lang="sr-Latn-C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000">
                <a:latin typeface="Times New Roman" panose="02020603050405020304" pitchFamily="18" charset="0"/>
                <a:cs typeface="Times New Roman" panose="02020603050405020304" pitchFamily="18" charset="0"/>
              </a:rPr>
              <a:t>доживи</a:t>
            </a:r>
            <a:r>
              <a:rPr lang="sr-Latn-C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000">
                <a:latin typeface="Times New Roman" panose="02020603050405020304" pitchFamily="18" charset="0"/>
                <a:cs typeface="Times New Roman" panose="02020603050405020304" pitchFamily="18" charset="0"/>
              </a:rPr>
              <a:t>главобољу</a:t>
            </a:r>
            <a:endParaRPr lang="sr-Latn-CS" sz="20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806054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4981"/>
    </mc:Choice>
    <mc:Fallback xmlns="">
      <p:transition spd="slow" advTm="14981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2138364" y="981075"/>
            <a:ext cx="8385175" cy="406400"/>
          </a:xfrm>
        </p:spPr>
        <p:txBody>
          <a:bodyPr rtlCol="0">
            <a:normAutofit fontScale="90000"/>
          </a:bodyPr>
          <a:lstStyle/>
          <a:p>
            <a:pPr>
              <a:defRPr/>
            </a:pPr>
            <a:r>
              <a:rPr lang="sr-Cyrl-C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omic Sans MS" pitchFamily="66" charset="0"/>
              </a:rPr>
              <a:t/>
            </a:r>
            <a:br>
              <a:rPr lang="sr-Cyrl-C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omic Sans MS" pitchFamily="66" charset="0"/>
              </a:rPr>
            </a:br>
            <a:r>
              <a:rPr lang="sr-Cyrl-C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omic Sans MS" pitchFamily="66" charset="0"/>
              </a:rPr>
              <a:t>Компликације</a:t>
            </a:r>
            <a:r>
              <a:rPr lang="sr-Latn-C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omic Sans MS" pitchFamily="66" charset="0"/>
              </a:rPr>
              <a:t> </a:t>
            </a:r>
            <a:r>
              <a:rPr lang="sr-Cyrl-C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omic Sans MS" pitchFamily="66" charset="0"/>
              </a:rPr>
              <a:t>мигрене</a:t>
            </a:r>
            <a:endParaRPr lang="en-US" dirty="0" smtClean="0">
              <a:solidFill>
                <a:schemeClr val="tx1">
                  <a:lumMod val="85000"/>
                  <a:lumOff val="15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35843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2279650" y="2349500"/>
            <a:ext cx="8243888" cy="3600450"/>
          </a:xfrm>
        </p:spPr>
        <p:txBody>
          <a:bodyPr rtlCol="0">
            <a:normAutofit fontScale="85000" lnSpcReduction="20000"/>
          </a:bodyPr>
          <a:lstStyle/>
          <a:p>
            <a:pPr eaLnBrk="1" fontAlgn="auto" hangingPunct="1">
              <a:lnSpc>
                <a:spcPct val="90000"/>
              </a:lnSpc>
              <a:buFont typeface="Arial"/>
              <a:buChar char="•"/>
              <a:defRPr/>
            </a:pPr>
            <a:endParaRPr lang="sr-Cyrl-CS" dirty="0" smtClean="0">
              <a:solidFill>
                <a:schemeClr val="tx1">
                  <a:lumMod val="85000"/>
                  <a:lumOff val="15000"/>
                </a:schemeClr>
              </a:solidFill>
              <a:latin typeface="Comic Sans MS" pitchFamily="66" charset="0"/>
            </a:endParaRPr>
          </a:p>
          <a:p>
            <a:pPr eaLnBrk="1" fontAlgn="auto" hangingPunct="1">
              <a:lnSpc>
                <a:spcPct val="90000"/>
              </a:lnSpc>
              <a:buFont typeface="Arial"/>
              <a:buChar char="•"/>
              <a:defRPr/>
            </a:pPr>
            <a:r>
              <a:rPr lang="sr-Cyrl-CS" sz="19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Хронична</a:t>
            </a:r>
            <a:r>
              <a:rPr lang="sr-Latn-CS" sz="19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9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мигрена</a:t>
            </a:r>
          </a:p>
          <a:p>
            <a:pPr eaLnBrk="1" fontAlgn="auto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endParaRPr lang="sr-Latn-CS" sz="1900" b="1" dirty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fontAlgn="auto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sr-Latn-CS" sz="19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- 15 </a:t>
            </a:r>
            <a:r>
              <a:rPr lang="sr-Cyrl-CS" sz="19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sr-Latn-CS" sz="19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9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више</a:t>
            </a:r>
            <a:r>
              <a:rPr lang="sr-Latn-CS" sz="19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9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дана</a:t>
            </a:r>
            <a:r>
              <a:rPr lang="sr-Latn-CS" sz="19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9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месечно</a:t>
            </a:r>
            <a:r>
              <a:rPr lang="sr-Latn-CS" sz="19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9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sr-Latn-CS" sz="19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9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периоду</a:t>
            </a:r>
            <a:r>
              <a:rPr lang="sr-Latn-CS" sz="19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9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дужем</a:t>
            </a:r>
            <a:r>
              <a:rPr lang="sr-Latn-CS" sz="19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9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од</a:t>
            </a:r>
            <a:r>
              <a:rPr lang="sr-Latn-CS" sz="19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3 </a:t>
            </a:r>
            <a:r>
              <a:rPr lang="sr-Cyrl-CS" sz="19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месеца</a:t>
            </a:r>
            <a:endParaRPr lang="sr-Latn-CS" sz="1900" dirty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fontAlgn="auto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sr-Latn-CS" sz="19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- </a:t>
            </a:r>
            <a:r>
              <a:rPr lang="sr-Cyrl-CS" sz="19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атаци</a:t>
            </a:r>
            <a:r>
              <a:rPr lang="sr-Latn-CS" sz="19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9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главобоље</a:t>
            </a:r>
            <a:r>
              <a:rPr lang="sr-Latn-CS" sz="19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9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трају</a:t>
            </a:r>
            <a:r>
              <a:rPr lang="sr-Latn-CS" sz="19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9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дуже</a:t>
            </a:r>
            <a:r>
              <a:rPr lang="sr-Latn-CS" sz="19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9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од</a:t>
            </a:r>
            <a:r>
              <a:rPr lang="sr-Latn-CS" sz="19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3 </a:t>
            </a:r>
            <a:r>
              <a:rPr lang="sr-Cyrl-CS" sz="19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сата</a:t>
            </a:r>
            <a:endParaRPr lang="sr-Latn-CS" sz="1900" dirty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fontAlgn="auto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sr-Latn-CS" sz="19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- </a:t>
            </a:r>
            <a:r>
              <a:rPr lang="sr-Cyrl-CS" sz="19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трансормисана</a:t>
            </a:r>
            <a:r>
              <a:rPr lang="sr-Latn-CS" sz="19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9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или</a:t>
            </a:r>
            <a:r>
              <a:rPr lang="sr-Latn-CS" sz="19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9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еволутивна</a:t>
            </a:r>
            <a:r>
              <a:rPr lang="sr-Latn-CS" sz="19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9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мигрена</a:t>
            </a:r>
            <a:endParaRPr lang="sr-Latn-CS" sz="1900" dirty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fontAlgn="auto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sr-Latn-CS" sz="19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- </a:t>
            </a:r>
            <a:r>
              <a:rPr lang="sr-Cyrl-CS" sz="19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током</a:t>
            </a:r>
            <a:r>
              <a:rPr lang="sr-Latn-CS" sz="19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4-10 </a:t>
            </a:r>
            <a:r>
              <a:rPr lang="sr-Cyrl-CS" sz="19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година</a:t>
            </a:r>
            <a:r>
              <a:rPr lang="sr-Latn-CS" sz="19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9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постаје</a:t>
            </a:r>
            <a:r>
              <a:rPr lang="sr-Latn-CS" sz="19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9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чешћа</a:t>
            </a:r>
            <a:r>
              <a:rPr lang="sr-Latn-CS" sz="19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sr-Cyrl-CS" sz="19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интензитет</a:t>
            </a:r>
            <a:r>
              <a:rPr lang="sr-Latn-CS" sz="19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9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бола</a:t>
            </a:r>
            <a:r>
              <a:rPr lang="sr-Latn-CS" sz="19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19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</a:p>
          <a:p>
            <a:pPr eaLnBrk="1" fontAlgn="auto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sr-Cyrl-RS" sz="19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sr-Cyrl-CS" sz="19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мањи</a:t>
            </a:r>
            <a:endParaRPr lang="sr-Latn-CS" sz="1900" dirty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fontAlgn="auto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sr-Latn-CS" sz="19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- 90% </a:t>
            </a:r>
            <a:r>
              <a:rPr lang="sr-Cyrl-CS" sz="19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</a:t>
            </a:r>
            <a:r>
              <a:rPr lang="sr-Latn-CS" sz="19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9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жене</a:t>
            </a:r>
            <a:r>
              <a:rPr lang="sr-Latn-CS" sz="19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9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</a:t>
            </a:r>
            <a:r>
              <a:rPr lang="sr-Latn-CS" sz="19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9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обичном</a:t>
            </a:r>
            <a:r>
              <a:rPr lang="sr-Latn-CS" sz="19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9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мигреном</a:t>
            </a:r>
            <a:r>
              <a:rPr lang="sr-Latn-CS" sz="19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9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од</a:t>
            </a:r>
            <a:r>
              <a:rPr lang="sr-Latn-CS" sz="19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9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адолесценције</a:t>
            </a:r>
            <a:endParaRPr lang="sr-Latn-CS" sz="1900" dirty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fontAlgn="auto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sr-Latn-CS" sz="19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- 80% </a:t>
            </a:r>
            <a:r>
              <a:rPr lang="sr-Cyrl-CS" sz="19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депресивно</a:t>
            </a:r>
            <a:r>
              <a:rPr lang="sr-Latn-CS" sz="19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9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sr-Latn-CS" sz="19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9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злоупотребљава</a:t>
            </a:r>
            <a:r>
              <a:rPr lang="sr-Latn-CS" sz="19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9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симптоматски</a:t>
            </a:r>
            <a:r>
              <a:rPr lang="sr-Latn-CS" sz="19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19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eaLnBrk="1" fontAlgn="auto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sr-Cyrl-RS" sz="19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sr-Cyrl-CS" sz="19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терапије</a:t>
            </a:r>
            <a:endParaRPr lang="sr-Latn-CS" sz="1900" dirty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fontAlgn="auto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sr-Latn-CS" sz="19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- </a:t>
            </a:r>
            <a:r>
              <a:rPr lang="sr-Cyrl-CS" sz="19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лече</a:t>
            </a:r>
            <a:r>
              <a:rPr lang="sr-Latn-CS" sz="19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9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</a:t>
            </a:r>
            <a:r>
              <a:rPr lang="sr-Latn-CS" sz="19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9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профилактичном</a:t>
            </a:r>
            <a:r>
              <a:rPr lang="sr-Latn-CS" sz="19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19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терапијом</a:t>
            </a:r>
            <a:r>
              <a:rPr lang="sr-Latn-CS" sz="19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sr-Cyrl-CS" sz="19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детоксикација</a:t>
            </a:r>
            <a:r>
              <a:rPr lang="sr-Latn-CS" sz="19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?)</a:t>
            </a:r>
          </a:p>
        </p:txBody>
      </p:sp>
    </p:spTree>
    <p:extLst>
      <p:ext uri="{BB962C8B-B14F-4D97-AF65-F5344CB8AC3E}">
        <p14:creationId xmlns:p14="http://schemas.microsoft.com/office/powerpoint/2010/main" val="29083813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0016"/>
    </mc:Choice>
    <mc:Fallback xmlns="">
      <p:transition spd="slow" advTm="40016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Cyrl-CS" smtClean="0">
                <a:ln>
                  <a:noFill/>
                </a:ln>
                <a:latin typeface="Comic Sans MS" panose="030F0702030302020204" pitchFamily="66" charset="0"/>
              </a:rPr>
              <a:t>Компликације</a:t>
            </a:r>
            <a:r>
              <a:rPr lang="sr-Latn-CS" smtClean="0">
                <a:ln>
                  <a:noFill/>
                </a:ln>
                <a:latin typeface="Comic Sans MS" panose="030F0702030302020204" pitchFamily="66" charset="0"/>
              </a:rPr>
              <a:t> </a:t>
            </a:r>
            <a:r>
              <a:rPr lang="sr-Cyrl-CS" smtClean="0">
                <a:ln>
                  <a:noFill/>
                </a:ln>
                <a:latin typeface="Comic Sans MS" panose="030F0702030302020204" pitchFamily="66" charset="0"/>
              </a:rPr>
              <a:t>мигрене</a:t>
            </a:r>
            <a:endParaRPr lang="en-US" smtClean="0">
              <a:ln>
                <a:noFill/>
              </a:ln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55838" y="2492376"/>
            <a:ext cx="7689850" cy="3876675"/>
          </a:xfrm>
        </p:spPr>
        <p:txBody>
          <a:bodyPr rtlCol="0">
            <a:normAutofit/>
          </a:bodyPr>
          <a:lstStyle/>
          <a:p>
            <a:pPr eaLnBrk="1" fontAlgn="auto" hangingPunct="1">
              <a:lnSpc>
                <a:spcPct val="90000"/>
              </a:lnSpc>
              <a:buFont typeface="Arial"/>
              <a:buChar char="•"/>
              <a:defRPr/>
            </a:pPr>
            <a:r>
              <a:rPr lang="sr-Cyrl-CS" sz="19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Мигренски</a:t>
            </a:r>
            <a:r>
              <a:rPr lang="sr-Latn-CS" sz="19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9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инфаркт</a:t>
            </a:r>
            <a:endParaRPr lang="sr-Latn-CS" sz="1900" dirty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fontAlgn="auto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sr-Latn-CS" sz="19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- </a:t>
            </a:r>
            <a:r>
              <a:rPr lang="sr-Cyrl-CS" sz="19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класичан</a:t>
            </a:r>
            <a:r>
              <a:rPr lang="sr-Latn-CS" sz="19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9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напад</a:t>
            </a:r>
            <a:r>
              <a:rPr lang="sr-Latn-CS" sz="19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9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мигрене</a:t>
            </a:r>
            <a:r>
              <a:rPr lang="sr-Latn-CS" sz="19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9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</a:t>
            </a:r>
            <a:r>
              <a:rPr lang="sr-Latn-CS" sz="19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9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ауром</a:t>
            </a:r>
            <a:endParaRPr lang="sr-Latn-CS" sz="1900" dirty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fontAlgn="auto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sr-Latn-CS" sz="19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- </a:t>
            </a:r>
            <a:r>
              <a:rPr lang="sr-Cyrl-CS" sz="19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један</a:t>
            </a:r>
            <a:r>
              <a:rPr lang="sr-Latn-CS" sz="19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9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или</a:t>
            </a:r>
            <a:r>
              <a:rPr lang="sr-Latn-CS" sz="19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9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више</a:t>
            </a:r>
            <a:r>
              <a:rPr lang="sr-Latn-CS" sz="19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9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симптома</a:t>
            </a:r>
            <a:r>
              <a:rPr lang="sr-Latn-CS" sz="19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9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ауре</a:t>
            </a:r>
            <a:r>
              <a:rPr lang="sr-Latn-CS" sz="19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9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трају</a:t>
            </a:r>
            <a:r>
              <a:rPr lang="sr-Latn-CS" sz="19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9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дуже</a:t>
            </a:r>
            <a:r>
              <a:rPr lang="sr-Latn-CS" sz="19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9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од</a:t>
            </a:r>
            <a:r>
              <a:rPr lang="sr-Latn-CS" sz="19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60 </a:t>
            </a:r>
            <a:r>
              <a:rPr lang="sr-Cyrl-RS" sz="19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eaLnBrk="1" fontAlgn="auto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sr-Cyrl-RS" sz="19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sr-Cyrl-CS" sz="19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минута</a:t>
            </a:r>
            <a:endParaRPr lang="sr-Latn-CS" sz="1900" dirty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fontAlgn="auto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sr-Latn-CS" sz="19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- </a:t>
            </a:r>
            <a:r>
              <a:rPr lang="sr-Cyrl-CS" sz="19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инфаркт</a:t>
            </a:r>
            <a:r>
              <a:rPr lang="sr-Latn-CS" sz="19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sr-Cyrl-CS" sz="19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исхемијски</a:t>
            </a:r>
            <a:r>
              <a:rPr lang="sr-Latn-CS" sz="19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sr-Cyrl-CS" sz="19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доказан</a:t>
            </a:r>
            <a:r>
              <a:rPr lang="sr-Latn-CS" sz="19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19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</a:t>
            </a:r>
            <a:r>
              <a:rPr lang="sr-Cyrl-CS" sz="19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</a:t>
            </a:r>
            <a:r>
              <a:rPr lang="sr-Latn-CS" sz="19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sr-Cyrl-CS" sz="19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МРИ</a:t>
            </a:r>
            <a:r>
              <a:rPr lang="sr-Latn-CS" sz="19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sr-Cyrl-CS" sz="19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</a:t>
            </a:r>
            <a:r>
              <a:rPr lang="en-US" sz="19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&lt;</a:t>
            </a:r>
            <a:r>
              <a:rPr lang="sr-Latn-CS" sz="19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45 </a:t>
            </a:r>
            <a:r>
              <a:rPr lang="sr-Cyrl-RS" sz="19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eaLnBrk="1" fontAlgn="auto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sr-Cyrl-RS" sz="19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sr-Cyrl-CS" sz="19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година</a:t>
            </a:r>
            <a:r>
              <a:rPr lang="sr-Latn-CS" sz="19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sr-Cyrl-RS" sz="1900" dirty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fontAlgn="auto" hangingPunct="1">
              <a:lnSpc>
                <a:spcPct val="90000"/>
              </a:lnSpc>
              <a:buFont typeface="Arial"/>
              <a:buChar char="•"/>
              <a:defRPr/>
            </a:pPr>
            <a:r>
              <a:rPr lang="sr-Cyrl-CS" sz="19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Мигренски</a:t>
            </a:r>
            <a:r>
              <a:rPr lang="sr-Latn-CS" sz="19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9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статус</a:t>
            </a:r>
            <a:endParaRPr lang="sr-Latn-CS" sz="1900" dirty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fontAlgn="auto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sr-Latn-CS" sz="19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- </a:t>
            </a:r>
            <a:r>
              <a:rPr lang="sr-Cyrl-CS" sz="19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атак</a:t>
            </a:r>
            <a:r>
              <a:rPr lang="sr-Latn-CS" sz="19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9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мигрене</a:t>
            </a:r>
            <a:r>
              <a:rPr lang="sr-Latn-CS" sz="19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9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без</a:t>
            </a:r>
            <a:r>
              <a:rPr lang="sr-Latn-CS" sz="19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9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ауре</a:t>
            </a:r>
            <a:r>
              <a:rPr lang="sr-Latn-CS" sz="19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9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дуже</a:t>
            </a:r>
            <a:r>
              <a:rPr lang="sr-Latn-CS" sz="19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9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од</a:t>
            </a:r>
            <a:r>
              <a:rPr lang="sr-Latn-CS" sz="19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72 </a:t>
            </a:r>
            <a:r>
              <a:rPr lang="sr-Cyrl-CS" sz="19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сата</a:t>
            </a:r>
            <a:r>
              <a:rPr lang="sr-Latn-CS" sz="19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sr-Cyrl-CS" sz="19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могуће</a:t>
            </a:r>
            <a:r>
              <a:rPr lang="sr-Latn-CS" sz="19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9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пролазно</a:t>
            </a:r>
            <a:r>
              <a:rPr lang="sr-Latn-CS" sz="19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9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олакшање</a:t>
            </a:r>
            <a:r>
              <a:rPr lang="sr-Latn-CS" sz="19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9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током</a:t>
            </a:r>
            <a:r>
              <a:rPr lang="sr-Latn-CS" sz="19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9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сна</a:t>
            </a:r>
            <a:r>
              <a:rPr lang="sr-Latn-CS" sz="19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9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или</a:t>
            </a:r>
            <a:r>
              <a:rPr lang="sr-Latn-CS" sz="19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9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употребом</a:t>
            </a:r>
            <a:r>
              <a:rPr lang="sr-Latn-CS" sz="19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9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аналгетика</a:t>
            </a:r>
            <a:r>
              <a:rPr lang="sr-Latn-CS" sz="19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9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краће</a:t>
            </a:r>
            <a:r>
              <a:rPr lang="sr-Latn-CS" sz="19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9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од</a:t>
            </a:r>
            <a:r>
              <a:rPr lang="sr-Latn-CS" sz="19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4</a:t>
            </a:r>
            <a:r>
              <a:rPr lang="sr-Cyrl-RS" sz="19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сата</a:t>
            </a:r>
            <a:r>
              <a:rPr lang="sr-Latn-CS" sz="19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en-US" sz="1900" dirty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fontAlgn="auto" hangingPunct="1">
              <a:buFont typeface="Arial"/>
              <a:buChar char="•"/>
              <a:defRPr/>
            </a:pPr>
            <a:endParaRPr lang="en-US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80495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5086"/>
    </mc:Choice>
    <mc:Fallback xmlns="">
      <p:transition spd="slow" advTm="35086"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Cyrl-RS" smtClean="0">
                <a:ln>
                  <a:noFill/>
                </a:ln>
                <a:latin typeface="Comic Sans MS" panose="030F0702030302020204" pitchFamily="66" charset="0"/>
              </a:rPr>
              <a:t>  Терапија мигрене</a:t>
            </a:r>
            <a:endParaRPr lang="en-US" smtClean="0">
              <a:ln>
                <a:noFill/>
              </a:ln>
              <a:latin typeface="Comic Sans MS" panose="030F0702030302020204" pitchFamily="66" charset="0"/>
            </a:endParaRPr>
          </a:p>
        </p:txBody>
      </p:sp>
      <p:sp>
        <p:nvSpPr>
          <p:cNvPr id="38915" name="Content Placeholder 2"/>
          <p:cNvSpPr>
            <a:spLocks noGrp="1"/>
          </p:cNvSpPr>
          <p:nvPr>
            <p:ph idx="1"/>
          </p:nvPr>
        </p:nvSpPr>
        <p:spPr>
          <a:xfrm>
            <a:off x="2700338" y="3357564"/>
            <a:ext cx="6799262" cy="2232025"/>
          </a:xfrm>
        </p:spPr>
        <p:txBody>
          <a:bodyPr/>
          <a:lstStyle/>
          <a:p>
            <a:pPr eaLnBrk="1" hangingPunct="1"/>
            <a:endParaRPr lang="sr-Cyrl-RS" smtClean="0"/>
          </a:p>
          <a:p>
            <a:pPr eaLnBrk="1" hangingPunct="1"/>
            <a:r>
              <a:rPr lang="sr-Cyrl-RS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Терапија атака мигрене</a:t>
            </a:r>
          </a:p>
          <a:p>
            <a:pPr eaLnBrk="1" hangingPunct="1"/>
            <a:r>
              <a:rPr lang="sr-Cyrl-RS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Профилатичка терапије</a:t>
            </a:r>
            <a:endParaRPr lang="en-US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002401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917"/>
    </mc:Choice>
    <mc:Fallback xmlns="">
      <p:transition spd="slow" advTm="10917"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1920876" y="981075"/>
            <a:ext cx="8385175" cy="952500"/>
          </a:xfrm>
        </p:spPr>
        <p:txBody>
          <a:bodyPr/>
          <a:lstStyle/>
          <a:p>
            <a:pPr eaLnBrk="1" hangingPunct="1"/>
            <a:r>
              <a:rPr lang="sr-Cyrl-CS" smtClean="0">
                <a:ln>
                  <a:noFill/>
                </a:ln>
                <a:latin typeface="Comic Sans MS" panose="030F0702030302020204" pitchFamily="66" charset="0"/>
              </a:rPr>
              <a:t>Терапија</a:t>
            </a:r>
            <a:r>
              <a:rPr lang="sr-Latn-CS" smtClean="0">
                <a:ln>
                  <a:noFill/>
                </a:ln>
                <a:latin typeface="Comic Sans MS" panose="030F0702030302020204" pitchFamily="66" charset="0"/>
              </a:rPr>
              <a:t> </a:t>
            </a:r>
            <a:r>
              <a:rPr lang="sr-Cyrl-CS" smtClean="0">
                <a:ln>
                  <a:noFill/>
                </a:ln>
                <a:latin typeface="Comic Sans MS" panose="030F0702030302020204" pitchFamily="66" charset="0"/>
              </a:rPr>
              <a:t>атака</a:t>
            </a:r>
            <a:r>
              <a:rPr lang="sr-Latn-CS" smtClean="0">
                <a:ln>
                  <a:noFill/>
                </a:ln>
                <a:latin typeface="Comic Sans MS" panose="030F0702030302020204" pitchFamily="66" charset="0"/>
              </a:rPr>
              <a:t> </a:t>
            </a:r>
            <a:r>
              <a:rPr lang="sr-Cyrl-CS" smtClean="0">
                <a:ln>
                  <a:noFill/>
                </a:ln>
                <a:latin typeface="Comic Sans MS" panose="030F0702030302020204" pitchFamily="66" charset="0"/>
              </a:rPr>
              <a:t>мигрене</a:t>
            </a:r>
            <a:endParaRPr lang="en-US" smtClean="0">
              <a:ln>
                <a:noFill/>
              </a:ln>
              <a:latin typeface="Comic Sans MS" panose="030F0702030302020204" pitchFamily="66" charset="0"/>
            </a:endParaRPr>
          </a:p>
        </p:txBody>
      </p:sp>
      <p:sp>
        <p:nvSpPr>
          <p:cNvPr id="36867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2351088" y="2492376"/>
            <a:ext cx="7524750" cy="3673475"/>
          </a:xfrm>
        </p:spPr>
        <p:txBody>
          <a:bodyPr rtlCol="0">
            <a:normAutofit fontScale="92500" lnSpcReduction="10000"/>
          </a:bodyPr>
          <a:lstStyle/>
          <a:p>
            <a:pPr eaLnBrk="1" fontAlgn="auto" hangingPunct="1">
              <a:lnSpc>
                <a:spcPct val="90000"/>
              </a:lnSpc>
              <a:buFont typeface="Arial"/>
              <a:buChar char="•"/>
              <a:defRPr/>
            </a:pP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Циљ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eaLnBrk="1" fontAlgn="auto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–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болесник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2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сата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ослободи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бола</a:t>
            </a:r>
            <a:endParaRPr lang="sr-Latn-CS" sz="1800" dirty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fontAlgn="auto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-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нема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повратну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главобољу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током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следећа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24</a:t>
            </a:r>
            <a:r>
              <a:rPr lang="sr-Cyrl-R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сата</a:t>
            </a:r>
            <a:endParaRPr lang="sr-Latn-CS" sz="1800" dirty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fontAlgn="auto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-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терапију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треба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применити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што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је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раније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могуће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док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eaLnBrk="1" fontAlgn="auto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је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бол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још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увек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благ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или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умерен</a:t>
            </a:r>
          </a:p>
          <a:p>
            <a:pPr eaLnBrk="1" fontAlgn="auto" hangingPunct="1">
              <a:lnSpc>
                <a:spcPct val="90000"/>
              </a:lnSpc>
              <a:buFont typeface="Arial"/>
              <a:buChar char="•"/>
              <a:defRPr/>
            </a:pP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Због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гастричне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стазе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боље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ресорбују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лекови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дати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</a:p>
          <a:p>
            <a:pPr eaLnBrk="1" fontAlgn="auto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-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парентерално</a:t>
            </a:r>
            <a:endParaRPr lang="sr-Latn-CS" sz="1800" dirty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fontAlgn="auto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-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ректално</a:t>
            </a:r>
            <a:endParaRPr lang="sr-Latn-CS" sz="1800" dirty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fontAlgn="auto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-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облику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назалног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спреја</a:t>
            </a:r>
          </a:p>
          <a:p>
            <a:pPr eaLnBrk="1" fontAlgn="auto" hangingPunct="1">
              <a:lnSpc>
                <a:spcPct val="90000"/>
              </a:lnSpc>
              <a:buFont typeface="Arial"/>
              <a:buChar char="•"/>
              <a:defRPr/>
            </a:pP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Комбиновање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метоклопрамида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(10-20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мг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./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болус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осталим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лековима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поправље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ресорпцију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других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лекова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мигрени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ниво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доказа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4642636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1059"/>
    </mc:Choice>
    <mc:Fallback xmlns="">
      <p:transition spd="slow" advTm="41059"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1981201" y="244475"/>
            <a:ext cx="8385175" cy="808038"/>
          </a:xfrm>
        </p:spPr>
        <p:txBody>
          <a:bodyPr/>
          <a:lstStyle/>
          <a:p>
            <a:pPr eaLnBrk="1" hangingPunct="1"/>
            <a:r>
              <a:rPr lang="sr-Cyrl-CS" smtClean="0">
                <a:ln>
                  <a:noFill/>
                </a:ln>
                <a:latin typeface="Comic Sans MS" panose="030F0702030302020204" pitchFamily="66" charset="0"/>
              </a:rPr>
              <a:t>Терапија</a:t>
            </a:r>
            <a:r>
              <a:rPr lang="sr-Latn-CS" smtClean="0">
                <a:ln>
                  <a:noFill/>
                </a:ln>
                <a:latin typeface="Comic Sans MS" panose="030F0702030302020204" pitchFamily="66" charset="0"/>
              </a:rPr>
              <a:t> </a:t>
            </a:r>
            <a:r>
              <a:rPr lang="sr-Cyrl-CS" smtClean="0">
                <a:ln>
                  <a:noFill/>
                </a:ln>
                <a:latin typeface="Comic Sans MS" panose="030F0702030302020204" pitchFamily="66" charset="0"/>
              </a:rPr>
              <a:t>атака</a:t>
            </a:r>
            <a:r>
              <a:rPr lang="sr-Latn-CS" smtClean="0">
                <a:ln>
                  <a:noFill/>
                </a:ln>
                <a:latin typeface="Comic Sans MS" panose="030F0702030302020204" pitchFamily="66" charset="0"/>
              </a:rPr>
              <a:t> </a:t>
            </a:r>
            <a:r>
              <a:rPr lang="sr-Cyrl-CS" smtClean="0">
                <a:ln>
                  <a:noFill/>
                </a:ln>
                <a:latin typeface="Comic Sans MS" panose="030F0702030302020204" pitchFamily="66" charset="0"/>
              </a:rPr>
              <a:t>мигрене</a:t>
            </a:r>
            <a:endParaRPr lang="en-US" smtClean="0">
              <a:ln>
                <a:noFill/>
              </a:ln>
              <a:latin typeface="Comic Sans MS" panose="030F0702030302020204" pitchFamily="66" charset="0"/>
            </a:endParaRPr>
          </a:p>
        </p:txBody>
      </p:sp>
      <p:sp>
        <p:nvSpPr>
          <p:cNvPr id="40963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2351089" y="2349501"/>
            <a:ext cx="7921625" cy="4175125"/>
          </a:xfrm>
        </p:spPr>
        <p:txBody>
          <a:bodyPr/>
          <a:lstStyle/>
          <a:p>
            <a:pPr eaLnBrk="1" hangingPunct="1"/>
            <a:r>
              <a:rPr lang="sr-Cyrl-CS" sz="1800">
                <a:latin typeface="Times New Roman" panose="02020603050405020304" pitchFamily="18" charset="0"/>
                <a:cs typeface="Times New Roman" panose="02020603050405020304" pitchFamily="18" charset="0"/>
              </a:rPr>
              <a:t>Неспецифична</a:t>
            </a:r>
            <a:r>
              <a:rPr lang="sr-Latn-CS" sz="180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sr-Cyrl-CS" sz="1800">
                <a:latin typeface="Times New Roman" panose="02020603050405020304" pitchFamily="18" charset="0"/>
                <a:cs typeface="Times New Roman" panose="02020603050405020304" pitchFamily="18" charset="0"/>
              </a:rPr>
              <a:t>за</a:t>
            </a:r>
            <a:r>
              <a:rPr lang="sr-Latn-CS" sz="18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800">
                <a:latin typeface="Times New Roman" panose="02020603050405020304" pitchFamily="18" charset="0"/>
                <a:cs typeface="Times New Roman" panose="02020603050405020304" pitchFamily="18" charset="0"/>
              </a:rPr>
              <a:t>контролу</a:t>
            </a:r>
            <a:r>
              <a:rPr lang="sr-Latn-CS" sz="18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800">
                <a:latin typeface="Times New Roman" panose="02020603050405020304" pitchFamily="18" charset="0"/>
                <a:cs typeface="Times New Roman" panose="02020603050405020304" pitchFamily="18" charset="0"/>
              </a:rPr>
              <a:t>бола</a:t>
            </a:r>
            <a:r>
              <a:rPr lang="sr-Latn-CS" sz="180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sr-Cyrl-CS" sz="1800">
                <a:latin typeface="Times New Roman" panose="02020603050405020304" pitchFamily="18" charset="0"/>
                <a:cs typeface="Times New Roman" panose="02020603050405020304" pitchFamily="18" charset="0"/>
              </a:rPr>
              <a:t>удружених</a:t>
            </a:r>
            <a:r>
              <a:rPr lang="sr-Latn-CS" sz="18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800">
                <a:latin typeface="Times New Roman" panose="02020603050405020304" pitchFamily="18" charset="0"/>
                <a:cs typeface="Times New Roman" panose="02020603050405020304" pitchFamily="18" charset="0"/>
              </a:rPr>
              <a:t>симптома</a:t>
            </a:r>
            <a:r>
              <a:rPr lang="sr-Latn-CS" sz="18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800">
                <a:latin typeface="Times New Roman" panose="02020603050405020304" pitchFamily="18" charset="0"/>
                <a:cs typeface="Times New Roman" panose="02020603050405020304" pitchFamily="18" charset="0"/>
              </a:rPr>
              <a:t>мигрене</a:t>
            </a:r>
            <a:r>
              <a:rPr lang="sr-Latn-CS" sz="180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sr-Cyrl-CS" sz="1800">
                <a:latin typeface="Times New Roman" panose="02020603050405020304" pitchFamily="18" charset="0"/>
                <a:cs typeface="Times New Roman" panose="02020603050405020304" pitchFamily="18" charset="0"/>
              </a:rPr>
              <a:t>других</a:t>
            </a:r>
            <a:r>
              <a:rPr lang="sr-Latn-CS" sz="18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800">
                <a:latin typeface="Times New Roman" panose="02020603050405020304" pitchFamily="18" charset="0"/>
                <a:cs typeface="Times New Roman" panose="02020603050405020304" pitchFamily="18" charset="0"/>
              </a:rPr>
              <a:t>болних</a:t>
            </a:r>
            <a:r>
              <a:rPr lang="sr-Latn-CS" sz="18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800">
                <a:latin typeface="Times New Roman" panose="02020603050405020304" pitchFamily="18" charset="0"/>
                <a:cs typeface="Times New Roman" panose="02020603050405020304" pitchFamily="18" charset="0"/>
              </a:rPr>
              <a:t>поремећаја</a:t>
            </a:r>
            <a:r>
              <a:rPr lang="sr-Latn-CS" sz="180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sr-Latn-CS" sz="1800">
                <a:latin typeface="Times New Roman" panose="02020603050405020304" pitchFamily="18" charset="0"/>
                <a:cs typeface="Times New Roman" panose="02020603050405020304" pitchFamily="18" charset="0"/>
              </a:rPr>
              <a:t>      - </a:t>
            </a:r>
            <a:r>
              <a:rPr lang="sr-Cyrl-CS" sz="1800">
                <a:latin typeface="Times New Roman" panose="02020603050405020304" pitchFamily="18" charset="0"/>
                <a:cs typeface="Times New Roman" panose="02020603050405020304" pitchFamily="18" charset="0"/>
              </a:rPr>
              <a:t>аналгетици</a:t>
            </a:r>
            <a:endParaRPr lang="sr-Latn-CS" sz="18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sr-Latn-CS" sz="1800">
                <a:latin typeface="Times New Roman" panose="02020603050405020304" pitchFamily="18" charset="0"/>
                <a:cs typeface="Times New Roman" panose="02020603050405020304" pitchFamily="18" charset="0"/>
              </a:rPr>
              <a:t>      - </a:t>
            </a:r>
            <a:r>
              <a:rPr lang="sr-Cyrl-CS" sz="1800">
                <a:latin typeface="Times New Roman" panose="02020603050405020304" pitchFamily="18" charset="0"/>
                <a:cs typeface="Times New Roman" panose="02020603050405020304" pitchFamily="18" charset="0"/>
              </a:rPr>
              <a:t>нестероидни</a:t>
            </a:r>
            <a:r>
              <a:rPr lang="sr-Latn-CS" sz="18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800">
                <a:latin typeface="Times New Roman" panose="02020603050405020304" pitchFamily="18" charset="0"/>
                <a:cs typeface="Times New Roman" panose="02020603050405020304" pitchFamily="18" charset="0"/>
              </a:rPr>
              <a:t>антиинфламаторни</a:t>
            </a:r>
            <a:r>
              <a:rPr lang="sr-Latn-CS" sz="18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800">
                <a:latin typeface="Times New Roman" panose="02020603050405020304" pitchFamily="18" charset="0"/>
                <a:cs typeface="Times New Roman" panose="02020603050405020304" pitchFamily="18" charset="0"/>
              </a:rPr>
              <a:t>лекови</a:t>
            </a:r>
            <a:endParaRPr lang="sr-Latn-CS" sz="18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sr-Latn-CS" sz="1800">
                <a:latin typeface="Times New Roman" panose="02020603050405020304" pitchFamily="18" charset="0"/>
                <a:cs typeface="Times New Roman" panose="02020603050405020304" pitchFamily="18" charset="0"/>
              </a:rPr>
              <a:t>      - </a:t>
            </a:r>
            <a:r>
              <a:rPr lang="sr-Cyrl-CS" sz="1800">
                <a:latin typeface="Times New Roman" panose="02020603050405020304" pitchFamily="18" charset="0"/>
                <a:cs typeface="Times New Roman" panose="02020603050405020304" pitchFamily="18" charset="0"/>
              </a:rPr>
              <a:t>опијати</a:t>
            </a:r>
            <a:endParaRPr lang="sr-Latn-CS" sz="18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buFont typeface="Wingdings" panose="05000000000000000000" pitchFamily="2" charset="2"/>
              <a:buNone/>
            </a:pPr>
            <a:endParaRPr lang="sr-Latn-CS" sz="18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/>
            <a:r>
              <a:rPr lang="sr-Cyrl-CS" sz="1800">
                <a:latin typeface="Times New Roman" panose="02020603050405020304" pitchFamily="18" charset="0"/>
                <a:cs typeface="Times New Roman" panose="02020603050405020304" pitchFamily="18" charset="0"/>
              </a:rPr>
              <a:t>Специфична</a:t>
            </a:r>
            <a:r>
              <a:rPr lang="sr-Latn-CS" sz="180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sr-Cyrl-CS" sz="1800">
                <a:latin typeface="Times New Roman" panose="02020603050405020304" pitchFamily="18" charset="0"/>
                <a:cs typeface="Times New Roman" panose="02020603050405020304" pitchFamily="18" charset="0"/>
              </a:rPr>
              <a:t>контролише</a:t>
            </a:r>
            <a:r>
              <a:rPr lang="sr-Latn-CS" sz="18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800">
                <a:latin typeface="Times New Roman" panose="02020603050405020304" pitchFamily="18" charset="0"/>
                <a:cs typeface="Times New Roman" panose="02020603050405020304" pitchFamily="18" charset="0"/>
              </a:rPr>
              <a:t>мигренски</a:t>
            </a:r>
            <a:r>
              <a:rPr lang="sr-Latn-CS" sz="18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800">
                <a:latin typeface="Times New Roman" panose="02020603050405020304" pitchFamily="18" charset="0"/>
                <a:cs typeface="Times New Roman" panose="02020603050405020304" pitchFamily="18" charset="0"/>
              </a:rPr>
              <a:t>напад</a:t>
            </a:r>
            <a:r>
              <a:rPr lang="sr-Latn-CS" sz="180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sr-Latn-CS" sz="1800">
                <a:latin typeface="Times New Roman" panose="02020603050405020304" pitchFamily="18" charset="0"/>
                <a:cs typeface="Times New Roman" panose="02020603050405020304" pitchFamily="18" charset="0"/>
              </a:rPr>
              <a:t>      - </a:t>
            </a:r>
            <a:r>
              <a:rPr lang="sr-Cyrl-CS" sz="1800">
                <a:latin typeface="Times New Roman" panose="02020603050405020304" pitchFamily="18" charset="0"/>
                <a:cs typeface="Times New Roman" panose="02020603050405020304" pitchFamily="18" charset="0"/>
              </a:rPr>
              <a:t>ерготамини</a:t>
            </a:r>
            <a:endParaRPr lang="sr-Latn-CS" sz="18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sr-Latn-CS" sz="1800">
                <a:latin typeface="Times New Roman" panose="02020603050405020304" pitchFamily="18" charset="0"/>
                <a:cs typeface="Times New Roman" panose="02020603050405020304" pitchFamily="18" charset="0"/>
              </a:rPr>
              <a:t>      - </a:t>
            </a:r>
            <a:r>
              <a:rPr lang="sr-Cyrl-CS" sz="1800">
                <a:latin typeface="Times New Roman" panose="02020603050405020304" pitchFamily="18" charset="0"/>
                <a:cs typeface="Times New Roman" panose="02020603050405020304" pitchFamily="18" charset="0"/>
              </a:rPr>
              <a:t>дихидроерготамин</a:t>
            </a:r>
            <a:endParaRPr lang="sr-Latn-CS" sz="18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sr-Latn-CS" sz="1800">
                <a:latin typeface="Times New Roman" panose="02020603050405020304" pitchFamily="18" charset="0"/>
                <a:cs typeface="Times New Roman" panose="02020603050405020304" pitchFamily="18" charset="0"/>
              </a:rPr>
              <a:t>      - </a:t>
            </a:r>
            <a:r>
              <a:rPr lang="sr-Cyrl-CS" sz="1800">
                <a:latin typeface="Times New Roman" panose="02020603050405020304" pitchFamily="18" charset="0"/>
                <a:cs typeface="Times New Roman" panose="02020603050405020304" pitchFamily="18" charset="0"/>
              </a:rPr>
              <a:t>триптани</a:t>
            </a:r>
            <a:endParaRPr lang="en-US" sz="18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731283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1067"/>
    </mc:Choice>
    <mc:Fallback xmlns="">
      <p:transition spd="slow" advTm="31067"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1992314" y="1268414"/>
            <a:ext cx="8385175" cy="663575"/>
          </a:xfrm>
        </p:spPr>
        <p:txBody>
          <a:bodyPr rtlCol="0">
            <a:normAutofit fontScale="90000"/>
          </a:bodyPr>
          <a:lstStyle/>
          <a:p>
            <a:pPr>
              <a:defRPr/>
            </a:pPr>
            <a:r>
              <a:rPr lang="sr-Cyrl-C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omic Sans MS" pitchFamily="66" charset="0"/>
              </a:rPr>
              <a:t>Терапија</a:t>
            </a:r>
            <a:r>
              <a:rPr lang="sr-Latn-C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omic Sans MS" pitchFamily="66" charset="0"/>
              </a:rPr>
              <a:t> </a:t>
            </a:r>
            <a:r>
              <a:rPr lang="sr-Cyrl-C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omic Sans MS" pitchFamily="66" charset="0"/>
              </a:rPr>
              <a:t>атака</a:t>
            </a:r>
            <a:r>
              <a:rPr lang="sr-Latn-C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omic Sans MS" pitchFamily="66" charset="0"/>
              </a:rPr>
              <a:t> </a:t>
            </a:r>
            <a:r>
              <a:rPr lang="sr-Cyrl-C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omic Sans MS" pitchFamily="66" charset="0"/>
              </a:rPr>
              <a:t>мигрене</a:t>
            </a:r>
            <a:endParaRPr lang="en-US" dirty="0" smtClean="0">
              <a:solidFill>
                <a:schemeClr val="tx1">
                  <a:lumMod val="85000"/>
                  <a:lumOff val="15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38915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2495550" y="2636838"/>
            <a:ext cx="6769100" cy="3960812"/>
          </a:xfrm>
        </p:spPr>
        <p:txBody>
          <a:bodyPr rtlCol="0">
            <a:normAutofit/>
          </a:bodyPr>
          <a:lstStyle/>
          <a:p>
            <a:pPr eaLnBrk="1" fontAlgn="auto" hangingPunct="1">
              <a:lnSpc>
                <a:spcPct val="90000"/>
              </a:lnSpc>
              <a:buFont typeface="Arial"/>
              <a:buChar char="•"/>
              <a:defRPr/>
            </a:pP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НСАИЛ</a:t>
            </a:r>
            <a:endParaRPr lang="sr-Latn-CS" sz="1800" dirty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fontAlgn="auto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-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најчешће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коришћени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лекови</a:t>
            </a:r>
            <a:endParaRPr lang="sr-Latn-CS" sz="1800" dirty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fontAlgn="auto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-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самостално/комбиновани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метоклопрамидом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(10-20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мг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eaLnBrk="1" fontAlgn="auto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-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комбинација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аспирина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метклопрамида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је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ефикасна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eaLnBrk="1" fontAlgn="auto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sr-Cyrl-R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добро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толерише</a:t>
            </a:r>
            <a:endParaRPr lang="sr-Latn-CS" sz="1800" dirty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fontAlgn="auto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-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ефикасност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је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једнака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ефикасности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суматриптана</a:t>
            </a:r>
            <a:endParaRPr lang="sr-Latn-CS" sz="1800" dirty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fontAlgn="auto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супериорна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односу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ДХЕ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ниво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доказа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eaLnBrk="1" fontAlgn="auto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-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контраиндиковани ко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улкус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а,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антикоагу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</a:t>
            </a:r>
            <a:r>
              <a:rPr lang="sr-Cyrl-R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антне тер. и пр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еосетљивости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eaLnBrk="1" fontAlgn="auto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endParaRPr lang="en-US" sz="1800" dirty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940189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4105"/>
    </mc:Choice>
    <mc:Fallback xmlns="">
      <p:transition spd="slow" advTm="44105"/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2063751" y="1125539"/>
            <a:ext cx="8385175" cy="663575"/>
          </a:xfrm>
        </p:spPr>
        <p:txBody>
          <a:bodyPr rtlCol="0">
            <a:normAutofit fontScale="90000"/>
          </a:bodyPr>
          <a:lstStyle/>
          <a:p>
            <a:pPr>
              <a:defRPr/>
            </a:pPr>
            <a:r>
              <a:rPr lang="sr-Cyrl-C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omic Sans MS" pitchFamily="66" charset="0"/>
              </a:rPr>
              <a:t>Терапија</a:t>
            </a:r>
            <a:r>
              <a:rPr lang="sr-Latn-C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omic Sans MS" pitchFamily="66" charset="0"/>
              </a:rPr>
              <a:t> </a:t>
            </a:r>
            <a:r>
              <a:rPr lang="sr-Cyrl-C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omic Sans MS" pitchFamily="66" charset="0"/>
              </a:rPr>
              <a:t>атака</a:t>
            </a:r>
            <a:r>
              <a:rPr lang="sr-Latn-C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omic Sans MS" pitchFamily="66" charset="0"/>
              </a:rPr>
              <a:t> </a:t>
            </a:r>
            <a:r>
              <a:rPr lang="sr-Cyrl-C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omic Sans MS" pitchFamily="66" charset="0"/>
              </a:rPr>
              <a:t>мигрене</a:t>
            </a:r>
            <a:endParaRPr lang="en-US" dirty="0" smtClean="0">
              <a:solidFill>
                <a:schemeClr val="tx1">
                  <a:lumMod val="85000"/>
                  <a:lumOff val="15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38915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2566988" y="3141664"/>
            <a:ext cx="6769100" cy="5805487"/>
          </a:xfrm>
        </p:spPr>
        <p:txBody>
          <a:bodyPr rtlCol="0">
            <a:normAutofit/>
          </a:bodyPr>
          <a:lstStyle/>
          <a:p>
            <a:pPr eaLnBrk="1" fontAlgn="auto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Аспирин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900-1000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мг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900-1000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мг</a:t>
            </a:r>
            <a:endParaRPr lang="sr-Latn-CS" sz="1800" dirty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fontAlgn="auto" hangingPunct="1">
              <a:lnSpc>
                <a:spcPct val="90000"/>
              </a:lnSpc>
              <a:buFontTx/>
              <a:buChar char="-"/>
              <a:defRPr/>
            </a:pP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Парацетамол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1000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мг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1000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мг</a:t>
            </a:r>
            <a:endParaRPr lang="sr-Latn-CS" sz="1800" dirty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fontAlgn="auto" hangingPunct="1">
              <a:lnSpc>
                <a:spcPct val="90000"/>
              </a:lnSpc>
              <a:buFontTx/>
              <a:buChar char="-"/>
              <a:defRPr/>
            </a:pP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Напроксен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</a:t>
            </a:r>
            <a:r>
              <a:rPr lang="sr-Cyrl-R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828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мг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550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мг</a:t>
            </a:r>
            <a:endParaRPr lang="sr-Latn-CS" sz="1800" dirty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fontAlgn="auto" hangingPunct="1">
              <a:lnSpc>
                <a:spcPct val="90000"/>
              </a:lnSpc>
              <a:buFontTx/>
              <a:buChar char="-"/>
              <a:defRPr/>
            </a:pP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Ибупрофен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1200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мг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400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мг</a:t>
            </a:r>
            <a:endParaRPr lang="sr-Latn-CS" sz="1800" dirty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fontAlgn="auto" hangingPunct="1">
              <a:lnSpc>
                <a:spcPct val="90000"/>
              </a:lnSpc>
              <a:buFontTx/>
              <a:buChar char="-"/>
              <a:defRPr/>
            </a:pP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Кетопрофен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Суп 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100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мг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/</a:t>
            </a:r>
          </a:p>
          <a:p>
            <a:pPr eaLnBrk="1" fontAlgn="auto" hangingPunct="1">
              <a:lnSpc>
                <a:spcPct val="90000"/>
              </a:lnSpc>
              <a:buFontTx/>
              <a:buChar char="-"/>
              <a:defRPr/>
            </a:pP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Диклофенак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75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мг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/</a:t>
            </a:r>
            <a:endParaRPr lang="en-US" sz="1800" dirty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486884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4024"/>
    </mc:Choice>
    <mc:Fallback xmlns="">
      <p:transition spd="slow" advTm="34024"/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1500187" y="1268413"/>
            <a:ext cx="8385176" cy="7366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sr-Cyrl-CS" smtClean="0">
                <a:ln>
                  <a:noFill/>
                </a:ln>
                <a:latin typeface="Comic Sans MS" panose="030F0702030302020204" pitchFamily="66" charset="0"/>
              </a:rPr>
              <a:t>Терапија</a:t>
            </a:r>
            <a:r>
              <a:rPr lang="sr-Latn-CS" smtClean="0">
                <a:ln>
                  <a:noFill/>
                </a:ln>
                <a:latin typeface="Comic Sans MS" panose="030F0702030302020204" pitchFamily="66" charset="0"/>
              </a:rPr>
              <a:t> </a:t>
            </a:r>
            <a:r>
              <a:rPr lang="sr-Cyrl-CS" smtClean="0">
                <a:ln>
                  <a:noFill/>
                </a:ln>
                <a:latin typeface="Comic Sans MS" panose="030F0702030302020204" pitchFamily="66" charset="0"/>
              </a:rPr>
              <a:t>атака</a:t>
            </a:r>
            <a:r>
              <a:rPr lang="sr-Latn-CS" smtClean="0">
                <a:ln>
                  <a:noFill/>
                </a:ln>
                <a:latin typeface="Comic Sans MS" panose="030F0702030302020204" pitchFamily="66" charset="0"/>
              </a:rPr>
              <a:t> </a:t>
            </a:r>
            <a:r>
              <a:rPr lang="sr-Cyrl-CS" smtClean="0">
                <a:ln>
                  <a:noFill/>
                </a:ln>
                <a:latin typeface="Comic Sans MS" panose="030F0702030302020204" pitchFamily="66" charset="0"/>
              </a:rPr>
              <a:t>мигрене</a:t>
            </a:r>
            <a:endParaRPr lang="en-US" smtClean="0">
              <a:ln>
                <a:noFill/>
              </a:ln>
              <a:latin typeface="Comic Sans MS" panose="030F0702030302020204" pitchFamily="66" charset="0"/>
            </a:endParaRPr>
          </a:p>
        </p:txBody>
      </p:sp>
      <p:sp>
        <p:nvSpPr>
          <p:cNvPr id="39939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2495550" y="2997200"/>
            <a:ext cx="7200900" cy="2808288"/>
          </a:xfrm>
        </p:spPr>
        <p:txBody>
          <a:bodyPr rtlCol="0">
            <a:normAutofit/>
          </a:bodyPr>
          <a:lstStyle/>
          <a:p>
            <a:pPr eaLnBrk="1" fontAlgn="auto" hangingPunct="1">
              <a:buFont typeface="Arial"/>
              <a:buChar char="•"/>
              <a:defRPr/>
            </a:pP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Алкалоиди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ергота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sr-Cyrl-R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рудноћи/дојењу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eaLnBrk="1" fontAlgn="auto" hangingPunct="1">
              <a:buFont typeface="Wingdings" panose="05000000000000000000" pitchFamily="2" charset="2"/>
              <a:buNone/>
              <a:defRPr/>
            </a:pP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-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ДХЕ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болничким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условима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3-7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дана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sr-Cyrl-RS" sz="1800" dirty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fontAlgn="auto" hangingPunct="1">
              <a:buFont typeface="Wingdings" panose="05000000000000000000" pitchFamily="2" charset="2"/>
              <a:buNone/>
              <a:defRPr/>
            </a:pP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-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због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мучнине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као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премедикација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антиеметик</a:t>
            </a:r>
            <a:endParaRPr lang="sr-Latn-CS" sz="1800" dirty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fontAlgn="auto" hangingPunct="1">
              <a:buFont typeface="Wingdings" panose="05000000000000000000" pitchFamily="2" charset="2"/>
              <a:buNone/>
              <a:defRPr/>
            </a:pP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-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нежељени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ефекти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мучнина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повраћање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исхемија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eaLnBrk="1" fontAlgn="auto" hangingPunct="1">
              <a:buFont typeface="Wingdings" panose="05000000000000000000" pitchFamily="2" charset="2"/>
              <a:buNone/>
              <a:defRPr/>
            </a:pP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коронарних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артерија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инфаркт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!),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исхемија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екстремитета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eaLnBrk="1" fontAlgn="auto" hangingPunct="1">
              <a:buFontTx/>
              <a:buChar char="-"/>
              <a:defRPr/>
            </a:pP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Амп.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0,5-1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мг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иницијално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након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60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поновити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 - 3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мг</a:t>
            </a:r>
            <a:endParaRPr lang="sr-Latn-CS" sz="1800" dirty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3869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6955"/>
    </mc:Choice>
    <mc:Fallback xmlns="">
      <p:transition spd="slow" advTm="46955"/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1774826" y="1268413"/>
            <a:ext cx="8385175" cy="7366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sr-Cyrl-CS" smtClean="0">
                <a:ln>
                  <a:noFill/>
                </a:ln>
                <a:latin typeface="Comic Sans MS" panose="030F0702030302020204" pitchFamily="66" charset="0"/>
              </a:rPr>
              <a:t>Терапија</a:t>
            </a:r>
            <a:r>
              <a:rPr lang="sr-Latn-CS" smtClean="0">
                <a:ln>
                  <a:noFill/>
                </a:ln>
                <a:latin typeface="Comic Sans MS" panose="030F0702030302020204" pitchFamily="66" charset="0"/>
              </a:rPr>
              <a:t> </a:t>
            </a:r>
            <a:r>
              <a:rPr lang="sr-Cyrl-CS" smtClean="0">
                <a:ln>
                  <a:noFill/>
                </a:ln>
                <a:latin typeface="Comic Sans MS" panose="030F0702030302020204" pitchFamily="66" charset="0"/>
              </a:rPr>
              <a:t>атака</a:t>
            </a:r>
            <a:r>
              <a:rPr lang="sr-Latn-CS" smtClean="0">
                <a:ln>
                  <a:noFill/>
                </a:ln>
                <a:latin typeface="Comic Sans MS" panose="030F0702030302020204" pitchFamily="66" charset="0"/>
              </a:rPr>
              <a:t> </a:t>
            </a:r>
            <a:r>
              <a:rPr lang="sr-Cyrl-CS" smtClean="0">
                <a:ln>
                  <a:noFill/>
                </a:ln>
                <a:latin typeface="Comic Sans MS" panose="030F0702030302020204" pitchFamily="66" charset="0"/>
              </a:rPr>
              <a:t>мигрене</a:t>
            </a:r>
            <a:endParaRPr lang="en-US" smtClean="0">
              <a:ln>
                <a:noFill/>
              </a:ln>
              <a:latin typeface="Comic Sans MS" panose="030F0702030302020204" pitchFamily="66" charset="0"/>
            </a:endParaRPr>
          </a:p>
        </p:txBody>
      </p:sp>
      <p:sp>
        <p:nvSpPr>
          <p:cNvPr id="39939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2306639" y="2852739"/>
            <a:ext cx="8027987" cy="3482975"/>
          </a:xfrm>
        </p:spPr>
        <p:txBody>
          <a:bodyPr rtlCol="0">
            <a:normAutofit/>
          </a:bodyPr>
          <a:lstStyle/>
          <a:p>
            <a:pPr eaLnBrk="1" fontAlgn="auto" hangingPunct="1">
              <a:buFontTx/>
              <a:buChar char="-"/>
              <a:defRPr/>
            </a:pP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Спреј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1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мг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након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15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поновити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 – 2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мг</a:t>
            </a:r>
            <a:endParaRPr lang="sr-Latn-CS" sz="1800" dirty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fontAlgn="auto" hangingPunct="1">
              <a:buFontTx/>
              <a:buChar char="-"/>
              <a:defRPr/>
            </a:pP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Таблете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2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мг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након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30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поновити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 – 6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мг</a:t>
            </a:r>
            <a:endParaRPr lang="sr-Latn-CS" sz="1800" dirty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fontAlgn="auto" hangingPunct="1">
              <a:buFontTx/>
              <a:buChar char="-"/>
              <a:defRPr/>
            </a:pP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суп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2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24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</a:t>
            </a:r>
            <a:endParaRPr lang="sr-Latn-CS" sz="1800" dirty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fontAlgn="auto" hangingPunct="1">
              <a:buFontTx/>
              <a:buNone/>
              <a:defRPr/>
            </a:pP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-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хронична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употреба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може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довести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фиброзе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плеуре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 </a:t>
            </a:r>
          </a:p>
          <a:p>
            <a:pPr eaLnBrk="1" fontAlgn="auto" hangingPunct="1">
              <a:buFontTx/>
              <a:buNone/>
              <a:defRPr/>
            </a:pP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перикарда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валвула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срца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ретроперитонеума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sr-Cyrl-R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eaLnBrk="1" fontAlgn="auto" hangingPunct="1">
              <a:buFontTx/>
              <a:buNone/>
              <a:defRPr/>
            </a:pPr>
            <a:r>
              <a:rPr lang="sr-Cyrl-R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аноректалне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улцерације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стенозе</a:t>
            </a:r>
            <a:endParaRPr lang="sr-Latn-CS" sz="1800" dirty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fontAlgn="auto" hangingPunct="1">
              <a:buFontTx/>
              <a:buNone/>
              <a:defRPr/>
            </a:pP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-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честа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примена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трансформација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мигрене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хроничну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главобољу</a:t>
            </a:r>
            <a:endParaRPr lang="en-US" sz="1800" dirty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5833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5134"/>
    </mc:Choice>
    <mc:Fallback xmlns="">
      <p:transition spd="slow" advTm="45134"/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1774826" y="1268414"/>
            <a:ext cx="8385175" cy="663575"/>
          </a:xfrm>
        </p:spPr>
        <p:txBody>
          <a:bodyPr rtlCol="0">
            <a:normAutofit fontScale="90000"/>
          </a:bodyPr>
          <a:lstStyle/>
          <a:p>
            <a:pPr>
              <a:defRPr/>
            </a:pPr>
            <a:r>
              <a:rPr lang="sr-Cyrl-C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omic Sans MS" pitchFamily="66" charset="0"/>
              </a:rPr>
              <a:t>Терапија</a:t>
            </a:r>
            <a:r>
              <a:rPr lang="sr-Latn-C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omic Sans MS" pitchFamily="66" charset="0"/>
              </a:rPr>
              <a:t> </a:t>
            </a:r>
            <a:r>
              <a:rPr lang="sr-Cyrl-C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omic Sans MS" pitchFamily="66" charset="0"/>
              </a:rPr>
              <a:t>атака</a:t>
            </a:r>
            <a:r>
              <a:rPr lang="sr-Latn-C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omic Sans MS" pitchFamily="66" charset="0"/>
              </a:rPr>
              <a:t> </a:t>
            </a:r>
            <a:r>
              <a:rPr lang="sr-Cyrl-C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omic Sans MS" pitchFamily="66" charset="0"/>
              </a:rPr>
              <a:t>мигрене</a:t>
            </a:r>
            <a:endParaRPr lang="en-US" dirty="0" smtClean="0">
              <a:solidFill>
                <a:schemeClr val="tx1">
                  <a:lumMod val="85000"/>
                  <a:lumOff val="15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40963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2351088" y="2781300"/>
            <a:ext cx="7129462" cy="3384550"/>
          </a:xfrm>
        </p:spPr>
        <p:txBody>
          <a:bodyPr rtlCol="0">
            <a:normAutofit/>
          </a:bodyPr>
          <a:lstStyle/>
          <a:p>
            <a:pPr eaLnBrk="1" fontAlgn="auto" hangingPunct="1">
              <a:lnSpc>
                <a:spcPct val="90000"/>
              </a:lnSpc>
              <a:buFont typeface="Arial"/>
              <a:buChar char="•"/>
              <a:defRPr/>
            </a:pP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Триптани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контраиндиковани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трудноћи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дојењу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eaLnBrk="1" fontAlgn="auto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-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лек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избора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терапији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тешких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атака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мигрена</a:t>
            </a:r>
            <a:endParaRPr lang="sr-Latn-CS" sz="1800" dirty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fontAlgn="auto" hangingPunct="1">
              <a:lnSpc>
                <a:spcPct val="90000"/>
              </a:lnSpc>
              <a:buFontTx/>
              <a:buChar char="-"/>
              <a:defRPr/>
            </a:pP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Суматриптан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таблете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50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мг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100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мг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ниво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доказа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eaLnBrk="1" fontAlgn="auto" hangingPunct="1">
              <a:lnSpc>
                <a:spcPct val="90000"/>
              </a:lnSpc>
              <a:buFontTx/>
              <a:buNone/>
              <a:defRPr/>
            </a:pP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</a:t>
            </a:r>
            <a:r>
              <a:rPr lang="sr-Cyrl-R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6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мг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ниво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доказа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sr-Cyrl-R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назално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20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мг</a:t>
            </a:r>
            <a:endParaRPr lang="sr-Latn-CS" sz="1800" dirty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fontAlgn="auto" hangingPunct="1">
              <a:lnSpc>
                <a:spcPct val="90000"/>
              </a:lnSpc>
              <a:buFontTx/>
              <a:buNone/>
              <a:defRPr/>
            </a:pP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</a:t>
            </a:r>
            <a:r>
              <a:rPr lang="sr-Cyrl-R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супп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25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мг</a:t>
            </a:r>
            <a:endParaRPr lang="sr-Latn-CS" sz="1800" dirty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fontAlgn="auto" hangingPunct="1">
              <a:lnSpc>
                <a:spcPct val="90000"/>
              </a:lnSpc>
              <a:buFontTx/>
              <a:buNone/>
              <a:defRPr/>
            </a:pP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Золмитриптан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таблете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2,5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мг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5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мг</a:t>
            </a:r>
            <a:endParaRPr lang="en-US" sz="1800" dirty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468573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6534"/>
    </mc:Choice>
    <mc:Fallback xmlns="">
      <p:transition spd="slow" advTm="56534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Cyrl-CS" smtClean="0">
                <a:ln>
                  <a:noFill/>
                </a:ln>
                <a:latin typeface="Comic Sans MS" panose="030F0702030302020204" pitchFamily="66" charset="0"/>
              </a:rPr>
              <a:t>Главобоље</a:t>
            </a:r>
            <a:endParaRPr lang="en-US" smtClean="0">
              <a:ln>
                <a:noFill/>
              </a:ln>
              <a:latin typeface="Comic Sans MS" panose="030F0702030302020204" pitchFamily="66" charset="0"/>
            </a:endParaRPr>
          </a:p>
        </p:txBody>
      </p:sp>
      <p:sp>
        <p:nvSpPr>
          <p:cNvPr id="8195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2227264" y="2565401"/>
            <a:ext cx="7540625" cy="3311525"/>
          </a:xfrm>
        </p:spPr>
        <p:txBody>
          <a:bodyPr rtlCol="0">
            <a:normAutofit lnSpcReduction="10000"/>
          </a:bodyPr>
          <a:lstStyle/>
          <a:p>
            <a:pPr eaLnBrk="1" fontAlgn="auto" hangingPunct="1">
              <a:lnSpc>
                <a:spcPct val="80000"/>
              </a:lnSpc>
              <a:buFont typeface="Arial"/>
              <a:buChar char="•"/>
              <a:defRPr/>
            </a:pPr>
            <a:r>
              <a:rPr lang="sr-Cyrl-CS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Међународна</a:t>
            </a:r>
            <a:r>
              <a:rPr lang="sr-Latn-CS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класификација</a:t>
            </a:r>
            <a:r>
              <a:rPr lang="sr-Latn-CS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главобоља</a:t>
            </a:r>
            <a:r>
              <a:rPr lang="sr-Latn-CS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sr-Cyrl-CS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МКГ</a:t>
            </a:r>
            <a:r>
              <a:rPr lang="sr-Latn-CS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– </a:t>
            </a:r>
            <a:endParaRPr lang="sr-Cyrl-RS" sz="2200" dirty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fontAlgn="auto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r>
              <a:rPr lang="sr-Cyrl-RS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sr-Latn-CS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2004 (14 </a:t>
            </a:r>
            <a:r>
              <a:rPr lang="sr-Cyrl-CS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класа</a:t>
            </a:r>
            <a:r>
              <a:rPr lang="sr-Latn-CS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главобоља</a:t>
            </a:r>
            <a:r>
              <a:rPr lang="sr-Latn-CS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eaLnBrk="1" fontAlgn="auto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r>
              <a:rPr lang="sr-Latn-CS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- </a:t>
            </a:r>
            <a:r>
              <a:rPr lang="sr-Cyrl-CS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примарне</a:t>
            </a:r>
            <a:r>
              <a:rPr lang="sr-Latn-CS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(4 </a:t>
            </a:r>
            <a:r>
              <a:rPr lang="sr-Cyrl-CS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класе</a:t>
            </a:r>
            <a:r>
              <a:rPr lang="sr-Latn-CS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eaLnBrk="1" fontAlgn="auto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r>
              <a:rPr lang="sr-Latn-CS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- </a:t>
            </a:r>
            <a:r>
              <a:rPr lang="sr-Cyrl-CS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секундарне</a:t>
            </a:r>
            <a:r>
              <a:rPr lang="sr-Latn-CS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(8</a:t>
            </a:r>
            <a:r>
              <a:rPr lang="sr-Cyrl-CS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класа</a:t>
            </a:r>
            <a:r>
              <a:rPr lang="sr-Latn-CS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eaLnBrk="1" fontAlgn="auto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r>
              <a:rPr lang="sr-Latn-CS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- </a:t>
            </a:r>
            <a:r>
              <a:rPr lang="sr-Cyrl-CS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кранијалне</a:t>
            </a:r>
            <a:r>
              <a:rPr lang="sr-Latn-CS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неуралгије</a:t>
            </a:r>
            <a:r>
              <a:rPr lang="sr-Latn-CS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sr-Cyrl-CS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примарни</a:t>
            </a:r>
            <a:r>
              <a:rPr lang="sr-Latn-CS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sr-Latn-CS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централни</a:t>
            </a:r>
            <a:r>
              <a:rPr lang="sr-Latn-CS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sr-Cyrl-RS" sz="2200" dirty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fontAlgn="auto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r>
              <a:rPr lang="sr-Cyrl-RS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sr-Cyrl-CS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узроци</a:t>
            </a:r>
            <a:r>
              <a:rPr lang="sr-Latn-CS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бола</a:t>
            </a:r>
            <a:r>
              <a:rPr lang="sr-Latn-CS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лица</a:t>
            </a:r>
            <a:r>
              <a:rPr lang="sr-Latn-CS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(13. </a:t>
            </a:r>
            <a:r>
              <a:rPr lang="sr-Cyrl-CS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класа</a:t>
            </a:r>
            <a:r>
              <a:rPr lang="sr-Latn-CS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eaLnBrk="1" fontAlgn="auto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r>
              <a:rPr lang="sr-Latn-CS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- </a:t>
            </a:r>
            <a:r>
              <a:rPr lang="sr-Cyrl-CS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некласификоване</a:t>
            </a:r>
            <a:r>
              <a:rPr lang="sr-Latn-CS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sr-Latn-CS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недовољно</a:t>
            </a:r>
            <a:r>
              <a:rPr lang="sr-Latn-CS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специфичне</a:t>
            </a:r>
            <a:r>
              <a:rPr lang="sr-Latn-CS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eaLnBrk="1" fontAlgn="auto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r>
              <a:rPr lang="sr-Cyrl-RS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sr-Cyrl-CS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главобоље </a:t>
            </a:r>
            <a:r>
              <a:rPr lang="sr-Latn-CS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(14. </a:t>
            </a:r>
            <a:r>
              <a:rPr lang="sr-Cyrl-CS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класа</a:t>
            </a:r>
            <a:r>
              <a:rPr lang="sr-Latn-CS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eaLnBrk="1" fontAlgn="auto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endParaRPr lang="en-US" dirty="0" smtClean="0">
              <a:solidFill>
                <a:schemeClr val="tx1">
                  <a:lumMod val="85000"/>
                  <a:lumOff val="15000"/>
                </a:schemeClr>
              </a:solidFill>
              <a:latin typeface="Comic Sans MS" pitchFamily="66" charset="0"/>
            </a:endParaRPr>
          </a:p>
          <a:p>
            <a:pPr eaLnBrk="1" fontAlgn="auto" hangingPunct="1">
              <a:lnSpc>
                <a:spcPct val="80000"/>
              </a:lnSpc>
              <a:buFont typeface="Arial"/>
              <a:buChar char="•"/>
              <a:defRPr/>
            </a:pPr>
            <a:endParaRPr lang="en-US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552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9063"/>
    </mc:Choice>
    <mc:Fallback xmlns="">
      <p:transition spd="slow" advTm="39063"/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1703389" y="1412876"/>
            <a:ext cx="8385175" cy="663575"/>
          </a:xfrm>
        </p:spPr>
        <p:txBody>
          <a:bodyPr rtlCol="0">
            <a:normAutofit fontScale="90000"/>
          </a:bodyPr>
          <a:lstStyle/>
          <a:p>
            <a:pPr>
              <a:defRPr/>
            </a:pPr>
            <a:r>
              <a:rPr lang="sr-Cyrl-C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omic Sans MS" pitchFamily="66" charset="0"/>
              </a:rPr>
              <a:t>Терапија</a:t>
            </a:r>
            <a:r>
              <a:rPr lang="sr-Latn-C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omic Sans MS" pitchFamily="66" charset="0"/>
              </a:rPr>
              <a:t> </a:t>
            </a:r>
            <a:r>
              <a:rPr lang="sr-Cyrl-C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omic Sans MS" pitchFamily="66" charset="0"/>
              </a:rPr>
              <a:t>атака</a:t>
            </a:r>
            <a:r>
              <a:rPr lang="sr-Latn-C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omic Sans MS" pitchFamily="66" charset="0"/>
              </a:rPr>
              <a:t> </a:t>
            </a:r>
            <a:r>
              <a:rPr lang="sr-Cyrl-C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omic Sans MS" pitchFamily="66" charset="0"/>
              </a:rPr>
              <a:t>мигрене</a:t>
            </a:r>
            <a:endParaRPr lang="en-US" dirty="0" smtClean="0">
              <a:solidFill>
                <a:schemeClr val="tx1">
                  <a:lumMod val="85000"/>
                  <a:lumOff val="15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40963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2301875" y="2997200"/>
            <a:ext cx="8064500" cy="2952750"/>
          </a:xfrm>
        </p:spPr>
        <p:txBody>
          <a:bodyPr rtlCol="0">
            <a:normAutofit/>
          </a:bodyPr>
          <a:lstStyle/>
          <a:p>
            <a:pPr eaLnBrk="1" fontAlgn="auto" hangingPunct="1">
              <a:lnSpc>
                <a:spcPct val="90000"/>
              </a:lnSpc>
              <a:buFontTx/>
              <a:buChar char="-"/>
              <a:defRPr/>
            </a:pP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Елетриптан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таблете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40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мг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80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мг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ниво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доказа</a:t>
            </a:r>
            <a:r>
              <a:rPr lang="sr-Cyrl-R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1А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eaLnBrk="1" fontAlgn="auto" hangingPunct="1">
              <a:lnSpc>
                <a:spcPct val="90000"/>
              </a:lnSpc>
              <a:buFontTx/>
              <a:buNone/>
              <a:defRPr/>
            </a:pP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-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нежељени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ефекти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слабост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заморљивост</a:t>
            </a:r>
            <a:endParaRPr lang="sr-Latn-CS" sz="1800" dirty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fontAlgn="auto" hangingPunct="1">
              <a:lnSpc>
                <a:spcPct val="90000"/>
              </a:lnSpc>
              <a:buFontTx/>
              <a:buNone/>
              <a:defRPr/>
            </a:pP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-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контраиндиковани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код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ЦВБ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ПВБ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базиларне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</a:p>
          <a:p>
            <a:pPr eaLnBrk="1" fontAlgn="auto" hangingPunct="1">
              <a:lnSpc>
                <a:spcPct val="90000"/>
              </a:lnSpc>
              <a:buFontTx/>
              <a:buNone/>
              <a:defRPr/>
            </a:pP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мигрене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неконтролисаном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ХТА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sr-Cyrl-R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инхибитори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МАО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eaLnBrk="1" fontAlgn="auto" hangingPunct="1">
              <a:lnSpc>
                <a:spcPct val="90000"/>
              </a:lnSpc>
              <a:buFontTx/>
              <a:buNone/>
              <a:defRPr/>
            </a:pP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унутар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2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недеље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ергот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препарати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унутар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24</a:t>
            </a:r>
            <a:r>
              <a:rPr lang="sr-Cyrl-R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сата</a:t>
            </a:r>
            <a:endParaRPr lang="sr-Latn-CS" sz="1800" dirty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fontAlgn="auto" hangingPunct="1">
              <a:lnSpc>
                <a:spcPct val="90000"/>
              </a:lnSpc>
              <a:buFontTx/>
              <a:buNone/>
              <a:defRPr/>
            </a:pP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-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суматриптан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има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бољи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однос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цена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ефикасност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односу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ерго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кофеин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или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аспирин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метоклопрамид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доказ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sr-Cyrl-R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endParaRPr lang="en-US" sz="1800" dirty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87596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7700"/>
    </mc:Choice>
    <mc:Fallback xmlns="">
      <p:transition spd="slow" advTm="47700"/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1704976" y="1341438"/>
            <a:ext cx="8385175" cy="7366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sr-Cyrl-CS" smtClean="0">
                <a:ln>
                  <a:noFill/>
                </a:ln>
                <a:latin typeface="Comic Sans MS" panose="030F0702030302020204" pitchFamily="66" charset="0"/>
              </a:rPr>
              <a:t>Терапија</a:t>
            </a:r>
            <a:r>
              <a:rPr lang="sr-Latn-CS" smtClean="0">
                <a:ln>
                  <a:noFill/>
                </a:ln>
                <a:latin typeface="Comic Sans MS" panose="030F0702030302020204" pitchFamily="66" charset="0"/>
              </a:rPr>
              <a:t> </a:t>
            </a:r>
            <a:r>
              <a:rPr lang="sr-Cyrl-CS" smtClean="0">
                <a:ln>
                  <a:noFill/>
                </a:ln>
                <a:latin typeface="Comic Sans MS" panose="030F0702030302020204" pitchFamily="66" charset="0"/>
              </a:rPr>
              <a:t>атака</a:t>
            </a:r>
            <a:r>
              <a:rPr lang="sr-Latn-CS" smtClean="0">
                <a:ln>
                  <a:noFill/>
                </a:ln>
                <a:latin typeface="Comic Sans MS" panose="030F0702030302020204" pitchFamily="66" charset="0"/>
              </a:rPr>
              <a:t> </a:t>
            </a:r>
            <a:r>
              <a:rPr lang="sr-Cyrl-CS" smtClean="0">
                <a:ln>
                  <a:noFill/>
                </a:ln>
                <a:latin typeface="Comic Sans MS" panose="030F0702030302020204" pitchFamily="66" charset="0"/>
              </a:rPr>
              <a:t>мигрене</a:t>
            </a:r>
            <a:endParaRPr lang="en-US" smtClean="0">
              <a:ln>
                <a:noFill/>
              </a:ln>
              <a:latin typeface="Comic Sans MS" panose="030F0702030302020204" pitchFamily="66" charset="0"/>
            </a:endParaRPr>
          </a:p>
        </p:txBody>
      </p:sp>
      <p:sp>
        <p:nvSpPr>
          <p:cNvPr id="41987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2351088" y="2530475"/>
            <a:ext cx="7993062" cy="4319588"/>
          </a:xfrm>
        </p:spPr>
        <p:txBody>
          <a:bodyPr rtlCol="0">
            <a:noAutofit/>
          </a:bodyPr>
          <a:lstStyle/>
          <a:p>
            <a:pPr eaLnBrk="1" fontAlgn="auto" hangingPunct="1">
              <a:lnSpc>
                <a:spcPct val="90000"/>
              </a:lnSpc>
              <a:buFont typeface="Arial"/>
              <a:buChar char="•"/>
              <a:defRPr/>
            </a:pP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Наркотички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аналгетици</a:t>
            </a:r>
            <a:endParaRPr lang="sr-Latn-CS" sz="1800" dirty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fontAlgn="auto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-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нису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лекови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првог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избора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због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развоја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зависности</a:t>
            </a:r>
            <a:endParaRPr lang="sr-Latn-CS" sz="1800" dirty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fontAlgn="auto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-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чешће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од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једном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недељно</a:t>
            </a:r>
            <a:endParaRPr lang="sr-Latn-CS" sz="1800" dirty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fontAlgn="auto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-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код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жена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тешким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менструалним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мигренама</a:t>
            </a:r>
            <a:endParaRPr lang="sr-Latn-CS" sz="1800" dirty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fontAlgn="auto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-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код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старијих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особа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контраиндикацијама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друге</a:t>
            </a:r>
            <a:r>
              <a:rPr lang="en-U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лекове</a:t>
            </a:r>
            <a:endParaRPr lang="sr-Latn-CS" sz="1800" dirty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fontAlgn="auto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Меперидин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75-100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мг</a:t>
            </a:r>
            <a:endParaRPr lang="sr-Latn-CS" sz="1800" dirty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fontAlgn="auto" hangingPunct="1">
              <a:lnSpc>
                <a:spcPct val="90000"/>
              </a:lnSpc>
              <a:buFontTx/>
              <a:buChar char="-"/>
              <a:defRPr/>
            </a:pP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Хидроморфон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хидрохлорид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4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мг</a:t>
            </a:r>
            <a:endParaRPr lang="sr-Latn-CS" sz="1800" dirty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fontAlgn="auto" hangingPunct="1">
              <a:lnSpc>
                <a:spcPct val="90000"/>
              </a:lnSpc>
              <a:buFontTx/>
              <a:buChar char="-"/>
              <a:defRPr/>
            </a:pP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Морфин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сулфат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10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мг</a:t>
            </a:r>
            <a:endParaRPr lang="sr-Latn-CS" sz="1800" dirty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fontAlgn="auto" hangingPunct="1">
              <a:lnSpc>
                <a:spcPct val="90000"/>
              </a:lnSpc>
              <a:buFontTx/>
              <a:buChar char="-"/>
              <a:defRPr/>
            </a:pP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Налбуфин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хидрохорид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10-20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мг</a:t>
            </a:r>
            <a:endParaRPr lang="sr-Latn-CS" sz="1800" dirty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fontAlgn="auto" hangingPunct="1">
              <a:lnSpc>
                <a:spcPct val="90000"/>
              </a:lnSpc>
              <a:buFontTx/>
              <a:buChar char="-"/>
              <a:defRPr/>
            </a:pP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Бутарфанол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тартарат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2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мг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спра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</a:t>
            </a:r>
            <a:endParaRPr lang="en-US" sz="1800" dirty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320697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4989"/>
    </mc:Choice>
    <mc:Fallback xmlns="">
      <p:transition spd="slow" advTm="34989"/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1774826" y="1341438"/>
            <a:ext cx="8385175" cy="7366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sr-Cyrl-CS" smtClean="0">
                <a:ln>
                  <a:noFill/>
                </a:ln>
                <a:latin typeface="Comic Sans MS" panose="030F0702030302020204" pitchFamily="66" charset="0"/>
              </a:rPr>
              <a:t>Профилакса</a:t>
            </a:r>
            <a:r>
              <a:rPr lang="sr-Latn-CS" smtClean="0">
                <a:ln>
                  <a:noFill/>
                </a:ln>
                <a:latin typeface="Comic Sans MS" panose="030F0702030302020204" pitchFamily="66" charset="0"/>
              </a:rPr>
              <a:t> </a:t>
            </a:r>
            <a:r>
              <a:rPr lang="sr-Cyrl-CS" smtClean="0">
                <a:ln>
                  <a:noFill/>
                </a:ln>
                <a:latin typeface="Comic Sans MS" panose="030F0702030302020204" pitchFamily="66" charset="0"/>
              </a:rPr>
              <a:t>мигрене</a:t>
            </a:r>
            <a:endParaRPr lang="en-US" smtClean="0">
              <a:ln>
                <a:noFill/>
              </a:ln>
              <a:latin typeface="Comic Sans MS" panose="030F0702030302020204" pitchFamily="66" charset="0"/>
            </a:endParaRPr>
          </a:p>
        </p:txBody>
      </p:sp>
      <p:sp>
        <p:nvSpPr>
          <p:cNvPr id="43011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992314" y="2276475"/>
            <a:ext cx="7488237" cy="4673600"/>
          </a:xfrm>
        </p:spPr>
        <p:txBody>
          <a:bodyPr rtlCol="0">
            <a:normAutofit lnSpcReduction="10000"/>
          </a:bodyPr>
          <a:lstStyle/>
          <a:p>
            <a:pPr eaLnBrk="1" fontAlgn="auto" hangingPunct="1">
              <a:lnSpc>
                <a:spcPct val="90000"/>
              </a:lnSpc>
              <a:buFont typeface="Arial"/>
              <a:buChar char="•"/>
              <a:defRPr/>
            </a:pP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Циљ</a:t>
            </a:r>
            <a:endParaRPr lang="sr-Latn-CS" sz="1800" dirty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fontAlgn="auto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-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смањење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учесталости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интензитета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напада</a:t>
            </a:r>
            <a:endParaRPr lang="sr-Latn-CS" sz="1800" dirty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fontAlgn="auto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-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повећање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ефикасности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акутне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терапије</a:t>
            </a:r>
            <a:endParaRPr lang="sr-Latn-CS" sz="1800" dirty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fontAlgn="auto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-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побољшање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квалитета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живота</a:t>
            </a:r>
            <a:endParaRPr lang="sr-Latn-CS" sz="1800" dirty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fontAlgn="auto" hangingPunct="1">
              <a:lnSpc>
                <a:spcPct val="90000"/>
              </a:lnSpc>
              <a:buFont typeface="Arial"/>
              <a:buChar char="•"/>
              <a:defRPr/>
            </a:pP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увођења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профилактичке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терапије</a:t>
            </a:r>
            <a:endParaRPr lang="sr-Latn-CS" sz="1800" dirty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fontAlgn="auto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-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установити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дијагнозу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према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МКГ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критеријумима</a:t>
            </a:r>
            <a:endParaRPr lang="sr-Latn-CS" sz="1800" dirty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fontAlgn="auto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-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утврдити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утицај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напада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квалитет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живота</a:t>
            </a:r>
            <a:endParaRPr lang="sr-Latn-CS" sz="1800" dirty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fontAlgn="auto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-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утврдити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коморбидитет</a:t>
            </a:r>
            <a:endParaRPr lang="sr-Latn-CS" sz="1800" dirty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fontAlgn="auto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-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предочити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нежељене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ефекте</a:t>
            </a:r>
            <a:endParaRPr lang="sr-Latn-CS" sz="1800" dirty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fontAlgn="auto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-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започети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малим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дозама,  мењати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лек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само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ако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није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sr-Cyrl-RS" sz="1800" dirty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fontAlgn="auto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sr-Cyrl-R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ефикасан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2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месеца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или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има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нежељених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дејстава</a:t>
            </a:r>
            <a:endParaRPr lang="sr-Latn-CS" sz="1800" dirty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fontAlgn="auto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-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смањити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дозу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акутне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терапије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повећава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</a:t>
            </a:r>
            <a:r>
              <a:rPr lang="en-U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ефикасност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eaLnBrk="1" fontAlgn="auto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endParaRPr lang="en-US" sz="1800" dirty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026895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8134"/>
    </mc:Choice>
    <mc:Fallback xmlns="">
      <p:transition spd="slow" advTm="48134"/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1774826" y="963613"/>
            <a:ext cx="8385175" cy="7366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sr-Cyrl-CS" smtClean="0">
                <a:ln>
                  <a:noFill/>
                </a:ln>
                <a:latin typeface="Comic Sans MS" panose="030F0702030302020204" pitchFamily="66" charset="0"/>
              </a:rPr>
              <a:t>Профилакса</a:t>
            </a:r>
            <a:r>
              <a:rPr lang="sr-Latn-CS" smtClean="0">
                <a:ln>
                  <a:noFill/>
                </a:ln>
                <a:latin typeface="Comic Sans MS" panose="030F0702030302020204" pitchFamily="66" charset="0"/>
              </a:rPr>
              <a:t> </a:t>
            </a:r>
            <a:r>
              <a:rPr lang="sr-Cyrl-CS" smtClean="0">
                <a:ln>
                  <a:noFill/>
                </a:ln>
                <a:latin typeface="Comic Sans MS" panose="030F0702030302020204" pitchFamily="66" charset="0"/>
              </a:rPr>
              <a:t>мигрене</a:t>
            </a:r>
            <a:endParaRPr lang="en-US" smtClean="0">
              <a:ln>
                <a:noFill/>
              </a:ln>
              <a:latin typeface="Comic Sans MS" panose="030F0702030302020204" pitchFamily="66" charset="0"/>
            </a:endParaRPr>
          </a:p>
        </p:txBody>
      </p:sp>
      <p:sp>
        <p:nvSpPr>
          <p:cNvPr id="44035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2208213" y="1700214"/>
            <a:ext cx="8388350" cy="4968875"/>
          </a:xfrm>
        </p:spPr>
        <p:txBody>
          <a:bodyPr rtlCol="0">
            <a:normAutofit/>
          </a:bodyPr>
          <a:lstStyle/>
          <a:p>
            <a:pPr eaLnBrk="1" fontAlgn="auto" hangingPunct="1">
              <a:buFont typeface="Arial"/>
              <a:buChar char="•"/>
              <a:defRPr/>
            </a:pP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Индикације</a:t>
            </a:r>
            <a:endParaRPr lang="sr-Latn-CS" sz="1800" dirty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fontAlgn="auto" hangingPunct="1">
              <a:buFont typeface="Wingdings" panose="05000000000000000000" pitchFamily="2" charset="2"/>
              <a:buNone/>
              <a:defRPr/>
            </a:pP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-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атаци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мигрене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чешћи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од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2x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месечно</a:t>
            </a:r>
            <a:endParaRPr lang="sr-Latn-CS" sz="1800" dirty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fontAlgn="auto" hangingPunct="1">
              <a:buFont typeface="Wingdings" panose="05000000000000000000" pitchFamily="2" charset="2"/>
              <a:buNone/>
              <a:defRPr/>
            </a:pP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-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онесособљавајућа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мигрена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рефрактерна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акутну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тх</a:t>
            </a:r>
            <a:endParaRPr lang="sr-Latn-CS" sz="1800" dirty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fontAlgn="auto" hangingPunct="1">
              <a:buFont typeface="Wingdings" panose="05000000000000000000" pitchFamily="2" charset="2"/>
              <a:buNone/>
              <a:defRPr/>
            </a:pP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-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контраиндикације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нежељени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ефекти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недовољна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eaLnBrk="1" fontAlgn="auto" hangingPunct="1">
              <a:buFont typeface="Wingdings" panose="05000000000000000000" pitchFamily="2" charset="2"/>
              <a:buNone/>
              <a:defRPr/>
            </a:pP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ефикасност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акутне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тх</a:t>
            </a:r>
            <a:endParaRPr lang="sr-Latn-CS" sz="1800" dirty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fontAlgn="auto" hangingPunct="1">
              <a:buFont typeface="Wingdings" panose="05000000000000000000" pitchFamily="2" charset="2"/>
              <a:buNone/>
              <a:defRPr/>
            </a:pP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-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склоност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прекомерној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употреби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акутне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терапије</a:t>
            </a:r>
            <a:endParaRPr lang="sr-Latn-CS" sz="1800" dirty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fontAlgn="auto" hangingPunct="1">
              <a:buFont typeface="Wingdings" panose="05000000000000000000" pitchFamily="2" charset="2"/>
              <a:buNone/>
              <a:defRPr/>
            </a:pP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-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неуобичајена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мигренска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стања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хемиплегична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eaLnBrk="1" fontAlgn="auto" hangingPunct="1">
              <a:buFont typeface="Wingdings" panose="05000000000000000000" pitchFamily="2" charset="2"/>
              <a:buNone/>
              <a:defRPr/>
            </a:pP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мигрена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базиларна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мигрена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мигрена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дугом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ауром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endParaRPr lang="sr-Cyrl-RS" sz="1800" dirty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fontAlgn="auto" hangingPunct="1">
              <a:buFont typeface="Wingdings" panose="05000000000000000000" pitchFamily="2" charset="2"/>
              <a:buNone/>
              <a:defRPr/>
            </a:pPr>
            <a:r>
              <a:rPr lang="sr-Cyrl-R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мигренски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инфаркт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превенција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неуролошких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</a:p>
          <a:p>
            <a:pPr eaLnBrk="1" fontAlgn="auto" hangingPunct="1">
              <a:buFont typeface="Wingdings" panose="05000000000000000000" pitchFamily="2" charset="2"/>
              <a:buNone/>
              <a:defRPr/>
            </a:pP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оштећења</a:t>
            </a:r>
            <a:endParaRPr lang="sr-Latn-CS" sz="1800" dirty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fontAlgn="auto" hangingPunct="1">
              <a:buFont typeface="Wingdings" panose="05000000000000000000" pitchFamily="2" charset="2"/>
              <a:buNone/>
              <a:defRPr/>
            </a:pP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-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код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жена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које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планирају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трудноћу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eaLnBrk="1" fontAlgn="auto" hangingPunct="1">
              <a:buFont typeface="Arial"/>
              <a:buChar char="•"/>
              <a:defRPr/>
            </a:pP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Спроводи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6</a:t>
            </a:r>
            <a:r>
              <a:rPr lang="sr-Cyrl-R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12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месеци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потом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постепено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укида</a:t>
            </a:r>
            <a:endParaRPr lang="en-US" sz="1800" dirty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16954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3973"/>
    </mc:Choice>
    <mc:Fallback xmlns="">
      <p:transition spd="slow" advTm="43973"/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1919289" y="0"/>
            <a:ext cx="8385175" cy="7366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sr-Cyrl-CS" smtClean="0">
                <a:ln>
                  <a:noFill/>
                </a:ln>
                <a:latin typeface="Comic Sans MS" panose="030F0702030302020204" pitchFamily="66" charset="0"/>
              </a:rPr>
              <a:t>Профилакса</a:t>
            </a:r>
            <a:r>
              <a:rPr lang="sr-Latn-CS" smtClean="0">
                <a:ln>
                  <a:noFill/>
                </a:ln>
                <a:latin typeface="Comic Sans MS" panose="030F0702030302020204" pitchFamily="66" charset="0"/>
              </a:rPr>
              <a:t> </a:t>
            </a:r>
            <a:r>
              <a:rPr lang="sr-Cyrl-CS" smtClean="0">
                <a:ln>
                  <a:noFill/>
                </a:ln>
                <a:latin typeface="Comic Sans MS" panose="030F0702030302020204" pitchFamily="66" charset="0"/>
              </a:rPr>
              <a:t>мигрене</a:t>
            </a:r>
            <a:endParaRPr lang="en-US" smtClean="0">
              <a:ln>
                <a:noFill/>
              </a:ln>
              <a:latin typeface="Comic Sans MS" panose="030F0702030302020204" pitchFamily="66" charset="0"/>
            </a:endParaRPr>
          </a:p>
        </p:txBody>
      </p:sp>
      <p:sp>
        <p:nvSpPr>
          <p:cNvPr id="45059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2495550" y="692150"/>
            <a:ext cx="7416800" cy="5976938"/>
          </a:xfrm>
        </p:spPr>
        <p:txBody>
          <a:bodyPr rtlCol="0">
            <a:normAutofit/>
          </a:bodyPr>
          <a:lstStyle/>
          <a:p>
            <a:pPr eaLnBrk="1" fontAlgn="auto" hangingPunct="1">
              <a:lnSpc>
                <a:spcPct val="90000"/>
              </a:lnSpc>
              <a:buFont typeface="Arial"/>
              <a:buChar char="•"/>
              <a:defRPr/>
            </a:pPr>
            <a:r>
              <a:rPr lang="sr-Latn-CS" sz="19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Beta blokatori</a:t>
            </a:r>
          </a:p>
          <a:p>
            <a:pPr eaLnBrk="1" fontAlgn="auto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sr-Latn-CS" sz="19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- Propranolol  40-320mg            (dokaz A, preporuka I)</a:t>
            </a:r>
          </a:p>
          <a:p>
            <a:pPr eaLnBrk="1" fontAlgn="auto" hangingPunct="1">
              <a:lnSpc>
                <a:spcPct val="90000"/>
              </a:lnSpc>
              <a:buFont typeface="Arial"/>
              <a:buChar char="•"/>
              <a:defRPr/>
            </a:pPr>
            <a:r>
              <a:rPr lang="sr-Latn-CS" sz="19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Antidepresivi </a:t>
            </a:r>
          </a:p>
          <a:p>
            <a:pPr eaLnBrk="1" fontAlgn="auto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sr-Latn-CS" sz="19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- Amitriptilin   10-150mg            (dokaz A, preporuka I) </a:t>
            </a:r>
          </a:p>
          <a:p>
            <a:pPr eaLnBrk="1" fontAlgn="auto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sr-Latn-CS" sz="19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- Fluoksetin ?                            (dokaz C, preporuka IIb)</a:t>
            </a:r>
          </a:p>
          <a:p>
            <a:pPr eaLnBrk="1" fontAlgn="auto" hangingPunct="1">
              <a:lnSpc>
                <a:spcPct val="90000"/>
              </a:lnSpc>
              <a:buFont typeface="Arial"/>
              <a:buChar char="•"/>
              <a:defRPr/>
            </a:pPr>
            <a:r>
              <a:rPr lang="sr-Latn-CS" sz="19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Antiepileptici </a:t>
            </a:r>
          </a:p>
          <a:p>
            <a:pPr eaLnBrk="1" fontAlgn="auto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sr-Latn-CS" sz="19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- Valproati       500-1500mg        (dokaz A, preporuka I)</a:t>
            </a:r>
          </a:p>
          <a:p>
            <a:pPr eaLnBrk="1" fontAlgn="auto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sr-Latn-CS" sz="19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- Topiramat     20-200mg            (dokaz A, preporuka I)</a:t>
            </a:r>
          </a:p>
          <a:p>
            <a:pPr eaLnBrk="1" fontAlgn="auto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sr-Latn-CS" sz="19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- Gabapentin                               (dokaz C, preporuka IIa)</a:t>
            </a:r>
          </a:p>
          <a:p>
            <a:pPr eaLnBrk="1" fontAlgn="auto" hangingPunct="1">
              <a:lnSpc>
                <a:spcPct val="90000"/>
              </a:lnSpc>
              <a:buFont typeface="Arial"/>
              <a:buChar char="•"/>
              <a:defRPr/>
            </a:pPr>
            <a:r>
              <a:rPr lang="sr-Latn-CS" sz="19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Blokatori Ca kanala  </a:t>
            </a:r>
          </a:p>
          <a:p>
            <a:pPr eaLnBrk="1" fontAlgn="auto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sr-Latn-CS" sz="19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- Verapamil     240-320mg          (dokaz B, preporuka II) </a:t>
            </a:r>
          </a:p>
          <a:p>
            <a:pPr eaLnBrk="1" fontAlgn="auto" hangingPunct="1">
              <a:lnSpc>
                <a:spcPct val="90000"/>
              </a:lnSpc>
              <a:buFont typeface="Arial"/>
              <a:buChar char="•"/>
              <a:defRPr/>
            </a:pPr>
            <a:r>
              <a:rPr lang="sr-Latn-CS" sz="19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NSAIL                                         (dokaz B, preporuka II)</a:t>
            </a:r>
          </a:p>
          <a:p>
            <a:pPr eaLnBrk="1" fontAlgn="auto" hangingPunct="1">
              <a:lnSpc>
                <a:spcPct val="90000"/>
              </a:lnSpc>
              <a:buFont typeface="Arial"/>
              <a:buChar char="•"/>
              <a:defRPr/>
            </a:pPr>
            <a:r>
              <a:rPr lang="sr-Latn-CS" sz="19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Nefarmakološka th</a:t>
            </a:r>
          </a:p>
          <a:p>
            <a:pPr eaLnBrk="1" fontAlgn="auto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sr-Latn-CS" sz="19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- magnezijum   400-600mg         (dokaz B, preporuka IIb)</a:t>
            </a:r>
          </a:p>
          <a:p>
            <a:pPr eaLnBrk="1" fontAlgn="auto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sr-Latn-CS" sz="19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- riboflavin       400mg                (dokaz B, preporuka IIb</a:t>
            </a:r>
            <a:r>
              <a:rPr lang="sr-Latn-C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omic Sans MS" pitchFamily="66" charset="0"/>
              </a:rPr>
              <a:t>)</a:t>
            </a:r>
            <a:endParaRPr lang="en-US" dirty="0" smtClean="0">
              <a:solidFill>
                <a:schemeClr val="tx1">
                  <a:lumMod val="85000"/>
                  <a:lumOff val="15000"/>
                </a:schemeClr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368566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5139"/>
    </mc:Choice>
    <mc:Fallback xmlns="">
      <p:transition spd="slow" advTm="75139"/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Title 1"/>
          <p:cNvSpPr>
            <a:spLocks noGrp="1"/>
          </p:cNvSpPr>
          <p:nvPr>
            <p:ph type="title"/>
          </p:nvPr>
        </p:nvSpPr>
        <p:spPr>
          <a:xfrm>
            <a:off x="2700338" y="915989"/>
            <a:ext cx="6799262" cy="1303337"/>
          </a:xfrm>
        </p:spPr>
        <p:txBody>
          <a:bodyPr>
            <a:normAutofit fontScale="90000"/>
          </a:bodyPr>
          <a:lstStyle/>
          <a:p>
            <a:r>
              <a:rPr lang="sr-Cyrl-CS" smtClean="0">
                <a:ln>
                  <a:noFill/>
                </a:ln>
                <a:latin typeface="Comic Sans MS" panose="030F0702030302020204" pitchFamily="66" charset="0"/>
              </a:rPr>
              <a:t>Главобоље</a:t>
            </a:r>
            <a:r>
              <a:rPr lang="sr-Latn-CS" smtClean="0">
                <a:ln>
                  <a:noFill/>
                </a:ln>
                <a:latin typeface="Comic Sans MS" panose="030F0702030302020204" pitchFamily="66" charset="0"/>
              </a:rPr>
              <a:t> </a:t>
            </a:r>
            <a:r>
              <a:rPr lang="sr-Cyrl-CS" smtClean="0">
                <a:ln>
                  <a:noFill/>
                </a:ln>
                <a:latin typeface="Comic Sans MS" panose="030F0702030302020204" pitchFamily="66" charset="0"/>
              </a:rPr>
              <a:t>тензионог</a:t>
            </a:r>
            <a:r>
              <a:rPr lang="sr-Latn-CS" smtClean="0">
                <a:ln>
                  <a:noFill/>
                </a:ln>
                <a:latin typeface="Comic Sans MS" panose="030F0702030302020204" pitchFamily="66" charset="0"/>
              </a:rPr>
              <a:t> </a:t>
            </a:r>
            <a:r>
              <a:rPr lang="sr-Cyrl-CS" smtClean="0">
                <a:ln>
                  <a:noFill/>
                </a:ln>
                <a:latin typeface="Comic Sans MS" panose="030F0702030302020204" pitchFamily="66" charset="0"/>
              </a:rPr>
              <a:t>типа</a:t>
            </a:r>
            <a:endParaRPr lang="sr-Latn-RS" smtClean="0">
              <a:ln>
                <a:noFill/>
              </a:ln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700338" y="2487613"/>
            <a:ext cx="3338512" cy="3446462"/>
          </a:xfrm>
          <a:ln>
            <a:solidFill>
              <a:schemeClr val="accent1"/>
            </a:solidFill>
          </a:ln>
        </p:spPr>
        <p:txBody>
          <a:bodyPr>
            <a:normAutofit fontScale="70000" lnSpcReduction="20000"/>
          </a:bodyPr>
          <a:lstStyle/>
          <a:p>
            <a:pPr eaLnBrk="1" fontAlgn="auto" hangingPunct="1">
              <a:lnSpc>
                <a:spcPct val="90000"/>
              </a:lnSpc>
              <a:buFont typeface="Arial"/>
              <a:buChar char="•"/>
              <a:defRPr/>
            </a:pPr>
            <a:r>
              <a:rPr lang="sr-Cyrl-CS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Најчешћа</a:t>
            </a:r>
            <a:r>
              <a:rPr lang="sr-Latn-CS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главобоља</a:t>
            </a:r>
            <a:r>
              <a:rPr lang="sr-Latn-CS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eaLnBrk="1" fontAlgn="auto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sr-Latn-CS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- </a:t>
            </a:r>
            <a:r>
              <a:rPr lang="sr-Cyrl-CS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епизодична</a:t>
            </a:r>
            <a:r>
              <a:rPr lang="sr-Latn-CS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31-74%</a:t>
            </a:r>
          </a:p>
          <a:p>
            <a:pPr eaLnBrk="1" fontAlgn="auto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sr-Latn-CS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- </a:t>
            </a:r>
            <a:r>
              <a:rPr lang="sr-Cyrl-CS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хронична</a:t>
            </a:r>
            <a:r>
              <a:rPr lang="sr-Latn-CS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2-3%</a:t>
            </a:r>
          </a:p>
          <a:p>
            <a:pPr eaLnBrk="1" fontAlgn="auto" hangingPunct="1">
              <a:lnSpc>
                <a:spcPct val="90000"/>
              </a:lnSpc>
              <a:buFont typeface="Arial"/>
              <a:buChar char="•"/>
              <a:defRPr/>
            </a:pPr>
            <a:r>
              <a:rPr lang="sr-Cyrl-CS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Почиње</a:t>
            </a:r>
            <a:r>
              <a:rPr lang="sr-Latn-CS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sr-Latn-CS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другој</a:t>
            </a:r>
            <a:r>
              <a:rPr lang="sr-Latn-CS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половини</a:t>
            </a:r>
            <a:r>
              <a:rPr lang="sr-Latn-CS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треће</a:t>
            </a:r>
            <a:r>
              <a:rPr lang="sr-Latn-CS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деценије</a:t>
            </a:r>
            <a:endParaRPr lang="sr-Latn-CS" dirty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fontAlgn="auto" hangingPunct="1">
              <a:lnSpc>
                <a:spcPct val="90000"/>
              </a:lnSpc>
              <a:buFont typeface="Arial"/>
              <a:buChar char="•"/>
              <a:defRPr/>
            </a:pPr>
            <a:r>
              <a:rPr lang="sr-Cyrl-CS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Учесталост</a:t>
            </a:r>
            <a:r>
              <a:rPr lang="sr-Latn-CS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опада</a:t>
            </a:r>
            <a:r>
              <a:rPr lang="sr-Latn-CS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</a:t>
            </a:r>
            <a:r>
              <a:rPr lang="sr-Latn-CS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старењем</a:t>
            </a:r>
            <a:endParaRPr lang="sr-Latn-CS" dirty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fontAlgn="auto" hangingPunct="1">
              <a:lnSpc>
                <a:spcPct val="90000"/>
              </a:lnSpc>
              <a:buFont typeface="Arial"/>
              <a:buChar char="•"/>
              <a:defRPr/>
            </a:pPr>
            <a:r>
              <a:rPr lang="sr-Cyrl-CS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Класификација</a:t>
            </a:r>
            <a:r>
              <a:rPr lang="sr-Latn-CS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sr-Cyrl-CS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честа</a:t>
            </a:r>
            <a:r>
              <a:rPr lang="sr-Latn-CS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епизодична</a:t>
            </a:r>
            <a:r>
              <a:rPr lang="sr-Latn-CS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(1-15 </a:t>
            </a:r>
            <a:r>
              <a:rPr lang="sr-Cyrl-CS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дана</a:t>
            </a:r>
            <a:r>
              <a:rPr lang="sr-Latn-CS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месечно</a:t>
            </a:r>
            <a:r>
              <a:rPr lang="sr-Latn-CS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eaLnBrk="1" fontAlgn="auto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sr-Latn-CS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- </a:t>
            </a:r>
            <a:r>
              <a:rPr lang="sr-Cyrl-CS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хронична</a:t>
            </a:r>
            <a:r>
              <a:rPr lang="sr-Latn-CS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sr-Cyrl-CS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више</a:t>
            </a:r>
            <a:r>
              <a:rPr lang="sr-Latn-CS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од</a:t>
            </a:r>
            <a:r>
              <a:rPr lang="sr-Latn-CS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15 </a:t>
            </a:r>
            <a:r>
              <a:rPr lang="sr-Cyrl-CS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месечно</a:t>
            </a:r>
            <a:r>
              <a:rPr lang="sr-Latn-CS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током</a:t>
            </a:r>
            <a:r>
              <a:rPr lang="sr-Latn-CS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3 </a:t>
            </a:r>
            <a:r>
              <a:rPr lang="sr-Cyrl-CS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</a:t>
            </a:r>
            <a:r>
              <a:rPr lang="sr-Latn-CS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>
              <a:defRPr/>
            </a:pPr>
            <a:endParaRPr lang="sr-Latn-R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69026" y="2487613"/>
            <a:ext cx="3336925" cy="3446462"/>
          </a:xfrm>
          <a:ln>
            <a:solidFill>
              <a:schemeClr val="accent1"/>
            </a:solidFill>
          </a:ln>
        </p:spPr>
        <p:txBody>
          <a:bodyPr>
            <a:normAutofit fontScale="70000" lnSpcReduction="20000"/>
          </a:bodyPr>
          <a:lstStyle/>
          <a:p>
            <a:pPr eaLnBrk="1" fontAlgn="auto" hangingPunct="1">
              <a:lnSpc>
                <a:spcPct val="90000"/>
              </a:lnSpc>
              <a:buFont typeface="Arial"/>
              <a:buChar char="•"/>
              <a:defRPr/>
            </a:pPr>
            <a:r>
              <a:rPr lang="sr-Cyrl-CS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Предиспонирајући</a:t>
            </a:r>
            <a:r>
              <a:rPr lang="sr-Latn-CS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фактори</a:t>
            </a:r>
            <a:endParaRPr lang="sr-Latn-CS" dirty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fontAlgn="auto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sr-Latn-CS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- </a:t>
            </a:r>
            <a:r>
              <a:rPr lang="sr-Cyrl-CS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психосоцијални</a:t>
            </a:r>
            <a:r>
              <a:rPr lang="sr-Latn-CS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стресови</a:t>
            </a:r>
            <a:endParaRPr lang="sr-Latn-CS" dirty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fontAlgn="auto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sr-Latn-CS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- </a:t>
            </a:r>
            <a:r>
              <a:rPr lang="sr-Cyrl-CS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свакодневне</a:t>
            </a:r>
            <a:r>
              <a:rPr lang="sr-Latn-CS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фрустрације</a:t>
            </a:r>
            <a:endParaRPr lang="sr-Latn-CS" dirty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fontAlgn="auto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sr-Latn-CS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- </a:t>
            </a:r>
            <a:r>
              <a:rPr lang="sr-Cyrl-CS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оромандибуларна</a:t>
            </a:r>
            <a:r>
              <a:rPr lang="sr-Latn-CS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дисфункција</a:t>
            </a:r>
            <a:endParaRPr lang="sr-Latn-CS" dirty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fontAlgn="auto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sr-Latn-CS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- </a:t>
            </a:r>
            <a:r>
              <a:rPr lang="sr-Cyrl-CS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нефизиолошки</a:t>
            </a:r>
            <a:r>
              <a:rPr lang="sr-Latn-CS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положај</a:t>
            </a:r>
            <a:r>
              <a:rPr lang="sr-Latn-CS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током</a:t>
            </a:r>
            <a:r>
              <a:rPr lang="sr-Latn-CS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рада</a:t>
            </a:r>
            <a:endParaRPr lang="sr-Latn-CS" dirty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fontAlgn="auto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sr-Latn-CS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- </a:t>
            </a:r>
            <a:r>
              <a:rPr lang="sr-Cyrl-CS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анксиозност</a:t>
            </a:r>
            <a:r>
              <a:rPr lang="sr-Latn-CS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sr-Latn-CS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депресија</a:t>
            </a:r>
            <a:endParaRPr lang="en-US" dirty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defRPr/>
            </a:pPr>
            <a:endParaRPr lang="sr-Latn-RS" dirty="0"/>
          </a:p>
        </p:txBody>
      </p:sp>
    </p:spTree>
    <p:extLst>
      <p:ext uri="{BB962C8B-B14F-4D97-AF65-F5344CB8AC3E}">
        <p14:creationId xmlns:p14="http://schemas.microsoft.com/office/powerpoint/2010/main" val="23804193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968"/>
    </mc:Choice>
    <mc:Fallback xmlns="">
      <p:transition spd="slow" advTm="50968"/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1774826" y="765176"/>
            <a:ext cx="8385175" cy="881063"/>
          </a:xfrm>
        </p:spPr>
        <p:txBody>
          <a:bodyPr/>
          <a:lstStyle/>
          <a:p>
            <a:pPr eaLnBrk="1" hangingPunct="1"/>
            <a:r>
              <a:rPr lang="sr-Cyrl-CS" smtClean="0">
                <a:ln>
                  <a:noFill/>
                </a:ln>
                <a:latin typeface="Comic Sans MS" panose="030F0702030302020204" pitchFamily="66" charset="0"/>
              </a:rPr>
              <a:t>Главобоље</a:t>
            </a:r>
            <a:r>
              <a:rPr lang="sr-Latn-CS" smtClean="0">
                <a:ln>
                  <a:noFill/>
                </a:ln>
                <a:latin typeface="Comic Sans MS" panose="030F0702030302020204" pitchFamily="66" charset="0"/>
              </a:rPr>
              <a:t> </a:t>
            </a:r>
            <a:r>
              <a:rPr lang="sr-Cyrl-CS" smtClean="0">
                <a:ln>
                  <a:noFill/>
                </a:ln>
                <a:latin typeface="Comic Sans MS" panose="030F0702030302020204" pitchFamily="66" charset="0"/>
              </a:rPr>
              <a:t>тензионог</a:t>
            </a:r>
            <a:r>
              <a:rPr lang="sr-Latn-CS" smtClean="0">
                <a:ln>
                  <a:noFill/>
                </a:ln>
                <a:latin typeface="Comic Sans MS" panose="030F0702030302020204" pitchFamily="66" charset="0"/>
              </a:rPr>
              <a:t> </a:t>
            </a:r>
            <a:r>
              <a:rPr lang="sr-Cyrl-CS" smtClean="0">
                <a:ln>
                  <a:noFill/>
                </a:ln>
                <a:latin typeface="Comic Sans MS" panose="030F0702030302020204" pitchFamily="66" charset="0"/>
              </a:rPr>
              <a:t>типа</a:t>
            </a:r>
            <a:endParaRPr lang="en-US" smtClean="0">
              <a:ln>
                <a:noFill/>
              </a:ln>
              <a:latin typeface="Comic Sans MS" panose="030F0702030302020204" pitchFamily="66" charset="0"/>
            </a:endParaRPr>
          </a:p>
        </p:txBody>
      </p:sp>
      <p:sp>
        <p:nvSpPr>
          <p:cNvPr id="47107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2224089" y="1916114"/>
            <a:ext cx="7488237" cy="4537075"/>
          </a:xfrm>
        </p:spPr>
        <p:txBody>
          <a:bodyPr rtlCol="0">
            <a:normAutofit/>
          </a:bodyPr>
          <a:lstStyle/>
          <a:p>
            <a:pPr marL="609600" indent="-609600">
              <a:buFont typeface="Arial"/>
              <a:buChar char="•"/>
              <a:defRPr/>
            </a:pPr>
            <a:r>
              <a:rPr lang="sr-Cyrl-C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Дијагностички</a:t>
            </a:r>
            <a:r>
              <a:rPr lang="sr-Latn-C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критеријуми</a:t>
            </a:r>
            <a:endParaRPr lang="sr-Latn-CS" sz="1600" dirty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09600" indent="-609600">
              <a:buNone/>
              <a:defRPr/>
            </a:pPr>
            <a:r>
              <a:rPr lang="sr-Cyrl-C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sr-Latn-C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sr-Cyrl-C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Најмање</a:t>
            </a:r>
            <a:r>
              <a:rPr lang="sr-Latn-C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10 </a:t>
            </a:r>
            <a:r>
              <a:rPr lang="sr-Cyrl-C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епизода</a:t>
            </a:r>
            <a:r>
              <a:rPr lang="sr-Latn-C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које</a:t>
            </a:r>
            <a:r>
              <a:rPr lang="sr-Latn-C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испуњавају</a:t>
            </a:r>
            <a:r>
              <a:rPr lang="sr-Latn-C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критеријуме</a:t>
            </a:r>
            <a:r>
              <a:rPr lang="sr-Latn-C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</a:t>
            </a:r>
            <a:r>
              <a:rPr lang="sr-Latn-C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sr-Cyrl-C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</a:t>
            </a:r>
            <a:endParaRPr lang="sr-Latn-CS" sz="1600" dirty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09600" indent="-609600">
              <a:buNone/>
              <a:defRPr/>
            </a:pPr>
            <a:r>
              <a:rPr lang="sr-Cyrl-C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</a:t>
            </a:r>
            <a:r>
              <a:rPr lang="sr-Latn-C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sr-Cyrl-C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Траје</a:t>
            </a:r>
            <a:r>
              <a:rPr lang="sr-Latn-C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30 </a:t>
            </a:r>
            <a:r>
              <a:rPr lang="sr-Cyrl-C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минута</a:t>
            </a:r>
            <a:r>
              <a:rPr lang="sr-Latn-C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</a:t>
            </a:r>
            <a:r>
              <a:rPr lang="sr-Latn-C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7 </a:t>
            </a:r>
            <a:r>
              <a:rPr lang="sr-Cyrl-C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дана</a:t>
            </a:r>
            <a:endParaRPr lang="sr-Latn-CS" sz="1600" dirty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09600" indent="-609600">
              <a:buNone/>
              <a:defRPr/>
            </a:pPr>
            <a:r>
              <a:rPr lang="sr-Cyrl-C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</a:t>
            </a:r>
            <a:r>
              <a:rPr lang="sr-Latn-C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sr-Cyrl-C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Главобоља</a:t>
            </a:r>
            <a:r>
              <a:rPr lang="sr-Latn-C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има</a:t>
            </a:r>
            <a:r>
              <a:rPr lang="sr-Latn-C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најмање</a:t>
            </a:r>
            <a:r>
              <a:rPr lang="sr-Latn-C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2 </a:t>
            </a:r>
            <a:r>
              <a:rPr lang="sr-Cyrl-C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од</a:t>
            </a:r>
            <a:r>
              <a:rPr lang="sr-Latn-C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наведених</a:t>
            </a:r>
            <a:r>
              <a:rPr lang="sr-Latn-C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особина</a:t>
            </a:r>
            <a:endParaRPr lang="sr-Latn-CS" sz="1600" dirty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09600" indent="-609600">
              <a:buNone/>
              <a:defRPr/>
            </a:pPr>
            <a:r>
              <a:rPr lang="sr-Latn-C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1. </a:t>
            </a:r>
            <a:r>
              <a:rPr lang="sr-Cyrl-C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билатерална</a:t>
            </a:r>
            <a:r>
              <a:rPr lang="sr-Latn-C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локализација</a:t>
            </a:r>
            <a:endParaRPr lang="sr-Latn-CS" sz="1600" dirty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09600" indent="-609600">
              <a:buNone/>
              <a:defRPr/>
            </a:pPr>
            <a:r>
              <a:rPr lang="sr-Latn-C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2. </a:t>
            </a:r>
            <a:r>
              <a:rPr lang="sr-Cyrl-C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бол</a:t>
            </a:r>
            <a:r>
              <a:rPr lang="sr-Latn-C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типа</a:t>
            </a:r>
            <a:r>
              <a:rPr lang="sr-Latn-C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стезања</a:t>
            </a:r>
            <a:r>
              <a:rPr lang="sr-Latn-C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sr-Cyrl-C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притиска</a:t>
            </a:r>
            <a:r>
              <a:rPr lang="sr-Latn-C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sr-Cyrl-C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непулсирајући</a:t>
            </a:r>
            <a:endParaRPr lang="sr-Latn-CS" sz="1600" dirty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09600" indent="-609600">
              <a:buNone/>
              <a:defRPr/>
            </a:pPr>
            <a:r>
              <a:rPr lang="sr-Latn-C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3. </a:t>
            </a:r>
            <a:r>
              <a:rPr lang="sr-Cyrl-C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благ</a:t>
            </a:r>
            <a:r>
              <a:rPr lang="sr-Latn-C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</a:t>
            </a:r>
            <a:r>
              <a:rPr lang="sr-Latn-C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умерен</a:t>
            </a:r>
            <a:r>
              <a:rPr lang="sr-Latn-C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интензитет</a:t>
            </a:r>
            <a:r>
              <a:rPr lang="sr-Latn-C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бола</a:t>
            </a:r>
            <a:endParaRPr lang="sr-Latn-CS" sz="1600" dirty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09600" indent="-609600">
              <a:buNone/>
              <a:defRPr/>
            </a:pPr>
            <a:r>
              <a:rPr lang="sr-Latn-C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4. </a:t>
            </a:r>
            <a:r>
              <a:rPr lang="sr-Cyrl-C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</a:t>
            </a:r>
            <a:r>
              <a:rPr lang="sr-Latn-C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погоршава</a:t>
            </a:r>
            <a:r>
              <a:rPr lang="sr-Latn-C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</a:t>
            </a:r>
            <a:r>
              <a:rPr lang="sr-Latn-C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рутинским</a:t>
            </a:r>
            <a:r>
              <a:rPr lang="sr-Latn-C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физичким</a:t>
            </a:r>
            <a:r>
              <a:rPr lang="sr-Latn-C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активностима</a:t>
            </a:r>
            <a:endParaRPr lang="sr-Latn-CS" sz="1600" dirty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09600" indent="-609600">
              <a:buNone/>
              <a:defRPr/>
            </a:pPr>
            <a:r>
              <a:rPr lang="sr-Cyrl-C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</a:t>
            </a:r>
            <a:r>
              <a:rPr lang="sr-Latn-C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sr-Cyrl-C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Оба</a:t>
            </a:r>
            <a:r>
              <a:rPr lang="sr-Latn-C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од</a:t>
            </a:r>
            <a:r>
              <a:rPr lang="sr-Latn-C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наведеног</a:t>
            </a:r>
            <a:endParaRPr lang="sr-Latn-CS" sz="1600" dirty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09600" indent="-609600">
              <a:buNone/>
              <a:defRPr/>
            </a:pPr>
            <a:r>
              <a:rPr lang="sr-Latn-C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1. </a:t>
            </a:r>
            <a:r>
              <a:rPr lang="sr-Cyrl-C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нема</a:t>
            </a:r>
            <a:r>
              <a:rPr lang="sr-Latn-C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мучнине</a:t>
            </a:r>
            <a:r>
              <a:rPr lang="sr-Latn-C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или</a:t>
            </a:r>
            <a:r>
              <a:rPr lang="sr-Latn-C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повраћања</a:t>
            </a:r>
            <a:r>
              <a:rPr lang="sr-Latn-C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sr-Cyrl-C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могућа</a:t>
            </a:r>
            <a:r>
              <a:rPr lang="sr-Latn-C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анорексија</a:t>
            </a:r>
            <a:r>
              <a:rPr lang="sr-Latn-C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marL="609600" indent="-609600">
              <a:buNone/>
              <a:defRPr/>
            </a:pPr>
            <a:r>
              <a:rPr lang="sr-Latn-C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2. </a:t>
            </a:r>
            <a:r>
              <a:rPr lang="sr-Cyrl-C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или</a:t>
            </a:r>
            <a:r>
              <a:rPr lang="sr-Latn-C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фотофобија</a:t>
            </a:r>
            <a:r>
              <a:rPr lang="sr-Latn-C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или</a:t>
            </a:r>
            <a:r>
              <a:rPr lang="sr-Latn-C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фонофобија</a:t>
            </a:r>
            <a:endParaRPr lang="sr-Latn-CS" sz="1600" dirty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09600" indent="-609600">
              <a:buNone/>
              <a:defRPr/>
            </a:pPr>
            <a:r>
              <a:rPr lang="sr-Cyrl-C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</a:t>
            </a:r>
            <a:r>
              <a:rPr lang="sr-Latn-C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sr-Cyrl-C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</a:t>
            </a:r>
            <a:r>
              <a:rPr lang="sr-Latn-C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може</a:t>
            </a:r>
            <a:r>
              <a:rPr lang="sr-Latn-C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</a:t>
            </a:r>
            <a:r>
              <a:rPr lang="sr-Latn-C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приписати</a:t>
            </a:r>
            <a:r>
              <a:rPr lang="sr-Latn-C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другом</a:t>
            </a:r>
            <a:r>
              <a:rPr lang="sr-Latn-C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поремећају</a:t>
            </a:r>
            <a:r>
              <a:rPr lang="sr-Latn-C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sz="1600" dirty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424709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9084"/>
    </mc:Choice>
    <mc:Fallback xmlns="">
      <p:transition spd="slow" advTm="49084"/>
    </mc:Fallback>
  </mc:AlternateContent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1981201" y="244476"/>
            <a:ext cx="8385175" cy="881063"/>
          </a:xfrm>
        </p:spPr>
        <p:txBody>
          <a:bodyPr/>
          <a:lstStyle/>
          <a:p>
            <a:pPr eaLnBrk="1" hangingPunct="1"/>
            <a:r>
              <a:rPr lang="sr-Cyrl-CS" smtClean="0">
                <a:ln>
                  <a:noFill/>
                </a:ln>
                <a:latin typeface="Comic Sans MS" panose="030F0702030302020204" pitchFamily="66" charset="0"/>
              </a:rPr>
              <a:t>Главобоље</a:t>
            </a:r>
            <a:r>
              <a:rPr lang="sr-Latn-CS" smtClean="0">
                <a:ln>
                  <a:noFill/>
                </a:ln>
                <a:latin typeface="Comic Sans MS" panose="030F0702030302020204" pitchFamily="66" charset="0"/>
              </a:rPr>
              <a:t> </a:t>
            </a:r>
            <a:r>
              <a:rPr lang="sr-Cyrl-CS" smtClean="0">
                <a:ln>
                  <a:noFill/>
                </a:ln>
                <a:latin typeface="Comic Sans MS" panose="030F0702030302020204" pitchFamily="66" charset="0"/>
              </a:rPr>
              <a:t>тензионог</a:t>
            </a:r>
            <a:r>
              <a:rPr lang="sr-Latn-CS" smtClean="0">
                <a:ln>
                  <a:noFill/>
                </a:ln>
                <a:latin typeface="Comic Sans MS" panose="030F0702030302020204" pitchFamily="66" charset="0"/>
              </a:rPr>
              <a:t> </a:t>
            </a:r>
            <a:r>
              <a:rPr lang="sr-Cyrl-CS" smtClean="0">
                <a:ln>
                  <a:noFill/>
                </a:ln>
                <a:latin typeface="Comic Sans MS" panose="030F0702030302020204" pitchFamily="66" charset="0"/>
              </a:rPr>
              <a:t>типа</a:t>
            </a:r>
            <a:endParaRPr lang="en-US" smtClean="0">
              <a:ln>
                <a:noFill/>
              </a:ln>
              <a:latin typeface="Comic Sans MS" panose="030F0702030302020204" pitchFamily="66" charset="0"/>
            </a:endParaRPr>
          </a:p>
        </p:txBody>
      </p:sp>
      <p:sp>
        <p:nvSpPr>
          <p:cNvPr id="48131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2208214" y="1989138"/>
            <a:ext cx="7488237" cy="5472112"/>
          </a:xfrm>
        </p:spPr>
        <p:txBody>
          <a:bodyPr rtlCol="0">
            <a:normAutofit/>
          </a:bodyPr>
          <a:lstStyle/>
          <a:p>
            <a:pPr eaLnBrk="1" fontAlgn="auto" hangingPunct="1">
              <a:lnSpc>
                <a:spcPct val="90000"/>
              </a:lnSpc>
              <a:buFont typeface="Arial"/>
              <a:buChar char="•"/>
              <a:defRPr/>
            </a:pPr>
            <a:r>
              <a:rPr lang="sr-Latn-CS" sz="19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Terapija epizodične</a:t>
            </a:r>
          </a:p>
          <a:p>
            <a:pPr eaLnBrk="1" fontAlgn="auto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sr-Latn-CS" sz="19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- aspirin             500-1000mg        (dokaz B)</a:t>
            </a:r>
          </a:p>
          <a:p>
            <a:pPr eaLnBrk="1" fontAlgn="auto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sr-Latn-CS" sz="19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- paracetamol     500-1000mg        (dokaz B)</a:t>
            </a:r>
          </a:p>
          <a:p>
            <a:pPr eaLnBrk="1" fontAlgn="auto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sr-Latn-CS" sz="19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- Ibuprofen        200-400              (dokaz A, I)</a:t>
            </a:r>
          </a:p>
          <a:p>
            <a:pPr eaLnBrk="1" fontAlgn="auto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sr-Latn-CS" sz="19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- ketoprofen       25-50                  (dokaz B)</a:t>
            </a:r>
          </a:p>
          <a:p>
            <a:pPr eaLnBrk="1" fontAlgn="auto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sr-Latn-CS" sz="19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</a:p>
          <a:p>
            <a:pPr eaLnBrk="1" fontAlgn="auto" hangingPunct="1">
              <a:lnSpc>
                <a:spcPct val="90000"/>
              </a:lnSpc>
              <a:buFont typeface="Arial"/>
              <a:buChar char="•"/>
              <a:defRPr/>
            </a:pPr>
            <a:r>
              <a:rPr lang="sr-Latn-CS" sz="19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Terapija hronične </a:t>
            </a:r>
          </a:p>
          <a:p>
            <a:pPr eaLnBrk="1" fontAlgn="auto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sr-Latn-CS" sz="19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- Amitriptilin       30-75mg                (dokaz A, I)</a:t>
            </a:r>
          </a:p>
          <a:p>
            <a:pPr eaLnBrk="1" fontAlgn="auto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sr-Latn-CS" sz="19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- botulinski toksin A 180ij                 (dokaz B, IIb)</a:t>
            </a:r>
          </a:p>
          <a:p>
            <a:pPr eaLnBrk="1" fontAlgn="auto" hangingPunct="1">
              <a:lnSpc>
                <a:spcPct val="90000"/>
              </a:lnSpc>
              <a:buFont typeface="Arial"/>
              <a:buChar char="•"/>
              <a:defRPr/>
            </a:pPr>
            <a:r>
              <a:rPr lang="sr-Latn-CS" sz="19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Elektroterapija kranijalnih mišića</a:t>
            </a:r>
          </a:p>
          <a:p>
            <a:pPr eaLnBrk="1" fontAlgn="auto" hangingPunct="1">
              <a:lnSpc>
                <a:spcPct val="90000"/>
              </a:lnSpc>
              <a:buFont typeface="Arial"/>
              <a:buChar char="•"/>
              <a:defRPr/>
            </a:pPr>
            <a:r>
              <a:rPr lang="sr-Latn-CS" sz="19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Bihejvioralna terapija</a:t>
            </a:r>
          </a:p>
          <a:p>
            <a:pPr eaLnBrk="1" fontAlgn="auto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endParaRPr lang="sr-Latn-CS" dirty="0" smtClean="0">
              <a:solidFill>
                <a:schemeClr val="tx1">
                  <a:lumMod val="85000"/>
                  <a:lumOff val="15000"/>
                </a:schemeClr>
              </a:solidFill>
              <a:latin typeface="Comic Sans MS" pitchFamily="66" charset="0"/>
            </a:endParaRPr>
          </a:p>
          <a:p>
            <a:pPr eaLnBrk="1" fontAlgn="auto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sr-Latn-C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omic Sans MS" pitchFamily="66" charset="0"/>
              </a:rPr>
              <a:t> </a:t>
            </a:r>
            <a:endParaRPr lang="en-US" dirty="0" smtClean="0">
              <a:solidFill>
                <a:schemeClr val="tx1">
                  <a:lumMod val="85000"/>
                  <a:lumOff val="15000"/>
                </a:schemeClr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28269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3135"/>
    </mc:Choice>
    <mc:Fallback xmlns="">
      <p:transition spd="slow" advTm="53135"/>
    </mc:Fallback>
  </mc:AlternateContent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1631951" y="620714"/>
            <a:ext cx="8842375" cy="1431925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sr-Cyrl-CS" smtClean="0">
                <a:ln>
                  <a:noFill/>
                </a:ln>
                <a:latin typeface="Comic Sans MS" panose="030F0702030302020204" pitchFamily="66" charset="0"/>
              </a:rPr>
              <a:t>Кластер</a:t>
            </a:r>
            <a:r>
              <a:rPr lang="sr-Latn-CS" smtClean="0">
                <a:ln>
                  <a:noFill/>
                </a:ln>
                <a:latin typeface="Comic Sans MS" panose="030F0702030302020204" pitchFamily="66" charset="0"/>
              </a:rPr>
              <a:t> </a:t>
            </a:r>
            <a:r>
              <a:rPr lang="sr-Cyrl-CS" smtClean="0">
                <a:ln>
                  <a:noFill/>
                </a:ln>
                <a:latin typeface="Comic Sans MS" panose="030F0702030302020204" pitchFamily="66" charset="0"/>
              </a:rPr>
              <a:t>главобоља</a:t>
            </a:r>
            <a:r>
              <a:rPr lang="sr-Latn-CS" smtClean="0">
                <a:ln>
                  <a:noFill/>
                </a:ln>
                <a:latin typeface="Comic Sans MS" panose="030F0702030302020204" pitchFamily="66" charset="0"/>
              </a:rPr>
              <a:t> </a:t>
            </a:r>
            <a:r>
              <a:rPr lang="sr-Cyrl-CS" smtClean="0">
                <a:ln>
                  <a:noFill/>
                </a:ln>
                <a:latin typeface="Comic Sans MS" panose="030F0702030302020204" pitchFamily="66" charset="0"/>
              </a:rPr>
              <a:t>и</a:t>
            </a:r>
            <a:r>
              <a:rPr lang="sr-Latn-CS" smtClean="0">
                <a:ln>
                  <a:noFill/>
                </a:ln>
                <a:latin typeface="Comic Sans MS" panose="030F0702030302020204" pitchFamily="66" charset="0"/>
              </a:rPr>
              <a:t> </a:t>
            </a:r>
            <a:r>
              <a:rPr lang="sr-Cyrl-CS" smtClean="0">
                <a:ln>
                  <a:noFill/>
                </a:ln>
                <a:latin typeface="Comic Sans MS" panose="030F0702030302020204" pitchFamily="66" charset="0"/>
              </a:rPr>
              <a:t>друге</a:t>
            </a:r>
            <a:r>
              <a:rPr lang="sr-Latn-CS" smtClean="0">
                <a:ln>
                  <a:noFill/>
                </a:ln>
                <a:latin typeface="Comic Sans MS" panose="030F0702030302020204" pitchFamily="66" charset="0"/>
              </a:rPr>
              <a:t> </a:t>
            </a:r>
            <a:r>
              <a:rPr lang="sr-Cyrl-CS" smtClean="0">
                <a:ln>
                  <a:noFill/>
                </a:ln>
                <a:latin typeface="Comic Sans MS" panose="030F0702030302020204" pitchFamily="66" charset="0"/>
              </a:rPr>
              <a:t>тригемино</a:t>
            </a:r>
            <a:r>
              <a:rPr lang="sr-Latn-CS" smtClean="0">
                <a:ln>
                  <a:noFill/>
                </a:ln>
                <a:latin typeface="Comic Sans MS" panose="030F0702030302020204" pitchFamily="66" charset="0"/>
              </a:rPr>
              <a:t> </a:t>
            </a:r>
            <a:r>
              <a:rPr lang="sr-Cyrl-CS" smtClean="0">
                <a:ln>
                  <a:noFill/>
                </a:ln>
                <a:latin typeface="Comic Sans MS" panose="030F0702030302020204" pitchFamily="66" charset="0"/>
              </a:rPr>
              <a:t>аутономне</a:t>
            </a:r>
            <a:r>
              <a:rPr lang="sr-Latn-CS" smtClean="0">
                <a:ln>
                  <a:noFill/>
                </a:ln>
                <a:latin typeface="Comic Sans MS" panose="030F0702030302020204" pitchFamily="66" charset="0"/>
              </a:rPr>
              <a:t> </a:t>
            </a:r>
            <a:r>
              <a:rPr lang="sr-Cyrl-CS" smtClean="0">
                <a:ln>
                  <a:noFill/>
                </a:ln>
                <a:latin typeface="Comic Sans MS" panose="030F0702030302020204" pitchFamily="66" charset="0"/>
              </a:rPr>
              <a:t>главобоље</a:t>
            </a:r>
            <a:endParaRPr lang="en-US" smtClean="0">
              <a:ln>
                <a:noFill/>
              </a:ln>
              <a:latin typeface="Comic Sans MS" panose="030F0702030302020204" pitchFamily="66" charset="0"/>
            </a:endParaRPr>
          </a:p>
        </p:txBody>
      </p:sp>
      <p:sp>
        <p:nvSpPr>
          <p:cNvPr id="49155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2359025" y="2492375"/>
            <a:ext cx="8007350" cy="4191000"/>
          </a:xfrm>
        </p:spPr>
        <p:txBody>
          <a:bodyPr rtlCol="0">
            <a:normAutofit/>
          </a:bodyPr>
          <a:lstStyle/>
          <a:p>
            <a:pPr eaLnBrk="1" fontAlgn="auto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sr-Cyrl-C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omic Sans MS" pitchFamily="66" charset="0"/>
              </a:rPr>
              <a:t> </a:t>
            </a:r>
            <a:r>
              <a:rPr lang="sr-Cyrl-CS" sz="17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Кластер главобоља</a:t>
            </a:r>
          </a:p>
          <a:p>
            <a:pPr eaLnBrk="1" fontAlgn="auto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sr-Cyrl-CS" sz="17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Пароксизмална хемикранија</a:t>
            </a:r>
          </a:p>
          <a:p>
            <a:pPr eaLnBrk="1" fontAlgn="auto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sr-Cyrl-CS" sz="17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Синдром краткотрајних неуралгиформних главобоља са коњуктивалном ињекцијом и сузењем</a:t>
            </a:r>
          </a:p>
          <a:p>
            <a:pPr eaLnBrk="1" fontAlgn="auto" hangingPunct="1">
              <a:lnSpc>
                <a:spcPct val="90000"/>
              </a:lnSpc>
              <a:buFont typeface="Arial"/>
              <a:buChar char="•"/>
              <a:defRPr/>
            </a:pPr>
            <a:r>
              <a:rPr lang="sr-Cyrl-CS" sz="17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Ретке, најчешћа кластер 0,1-0,4%</a:t>
            </a:r>
          </a:p>
          <a:p>
            <a:pPr eaLnBrk="1" fontAlgn="auto" hangingPunct="1">
              <a:lnSpc>
                <a:spcPct val="90000"/>
              </a:lnSpc>
              <a:buFont typeface="Arial"/>
              <a:buChar char="•"/>
              <a:defRPr/>
            </a:pPr>
            <a:r>
              <a:rPr lang="sr-Cyrl-CS" sz="17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Епизодична и хронична</a:t>
            </a:r>
          </a:p>
          <a:p>
            <a:pPr eaLnBrk="1" fontAlgn="auto" hangingPunct="1">
              <a:lnSpc>
                <a:spcPct val="90000"/>
              </a:lnSpc>
              <a:buFont typeface="Arial"/>
              <a:buChar char="•"/>
              <a:defRPr/>
            </a:pPr>
            <a:r>
              <a:rPr lang="sr-Cyrl-CS" sz="17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Симптоматска (васкуларна, инфективна, нео етиологија)</a:t>
            </a:r>
          </a:p>
          <a:p>
            <a:pPr eaLnBrk="1" fontAlgn="auto" hangingPunct="1">
              <a:lnSpc>
                <a:spcPct val="90000"/>
              </a:lnSpc>
              <a:buFont typeface="Arial"/>
              <a:buChar char="•"/>
              <a:defRPr/>
            </a:pPr>
            <a:r>
              <a:rPr lang="sr-Cyrl-CS" sz="17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Ддг – мигрена, неуралгиа н. В, темпорални артеритис)</a:t>
            </a:r>
          </a:p>
          <a:p>
            <a:pPr eaLnBrk="1" fontAlgn="auto" hangingPunct="1">
              <a:lnSpc>
                <a:spcPct val="90000"/>
              </a:lnSpc>
              <a:buFont typeface="Arial"/>
              <a:buChar char="•"/>
              <a:defRPr/>
            </a:pPr>
            <a:r>
              <a:rPr lang="sr-Cyrl-CS" sz="17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Због релативно великог броја симптоматских главобоља код свих треба радити МРИ</a:t>
            </a:r>
          </a:p>
          <a:p>
            <a:pPr eaLnBrk="1" fontAlgn="auto" hangingPunct="1">
              <a:lnSpc>
                <a:spcPct val="90000"/>
              </a:lnSpc>
              <a:buFont typeface="Arial"/>
              <a:buChar char="•"/>
              <a:defRPr/>
            </a:pPr>
            <a:endParaRPr lang="en-US" dirty="0" smtClean="0">
              <a:solidFill>
                <a:schemeClr val="tx1">
                  <a:lumMod val="85000"/>
                  <a:lumOff val="15000"/>
                </a:schemeClr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299058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1126"/>
    </mc:Choice>
    <mc:Fallback xmlns="">
      <p:transition spd="slow" advTm="51126"/>
    </mc:Fallback>
  </mc:AlternateContent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1981201" y="0"/>
            <a:ext cx="8385175" cy="692150"/>
          </a:xfrm>
        </p:spPr>
        <p:txBody>
          <a:bodyPr rtlCol="0">
            <a:normAutofit fontScale="90000"/>
          </a:bodyPr>
          <a:lstStyle/>
          <a:p>
            <a:pPr>
              <a:defRPr/>
            </a:pPr>
            <a:r>
              <a:rPr lang="sr-Cyrl-C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omic Sans MS" pitchFamily="66" charset="0"/>
              </a:rPr>
              <a:t>Кластер</a:t>
            </a:r>
            <a:r>
              <a:rPr lang="sr-Latn-C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omic Sans MS" pitchFamily="66" charset="0"/>
              </a:rPr>
              <a:t> </a:t>
            </a:r>
            <a:r>
              <a:rPr lang="sr-Cyrl-C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omic Sans MS" pitchFamily="66" charset="0"/>
              </a:rPr>
              <a:t>главобоља</a:t>
            </a:r>
            <a:endParaRPr lang="en-US" dirty="0" smtClean="0">
              <a:solidFill>
                <a:schemeClr val="tx1">
                  <a:lumMod val="85000"/>
                  <a:lumOff val="15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50179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2135188" y="693738"/>
            <a:ext cx="8316912" cy="5688012"/>
          </a:xfrm>
        </p:spPr>
        <p:txBody>
          <a:bodyPr rtlCol="0">
            <a:normAutofit/>
          </a:bodyPr>
          <a:lstStyle/>
          <a:p>
            <a:pPr eaLnBrk="1" fontAlgn="auto" hangingPunct="1">
              <a:buFont typeface="Arial"/>
              <a:buChar char="•"/>
              <a:defRPr/>
            </a:pP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Почиње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четвртој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деценији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чешћа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код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мушкараца</a:t>
            </a:r>
            <a:endParaRPr lang="sr-Latn-CS" sz="1800" dirty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fontAlgn="auto" hangingPunct="1">
              <a:buFont typeface="Arial"/>
              <a:buChar char="•"/>
              <a:defRPr/>
            </a:pP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Дијагностички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критеријуми</a:t>
            </a:r>
            <a:endParaRPr lang="sr-Latn-CS" sz="1800" dirty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fontAlgn="auto" hangingPunct="1">
              <a:buFont typeface="Wingdings" panose="05000000000000000000" pitchFamily="2" charset="2"/>
              <a:buNone/>
              <a:defRPr/>
            </a:pP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најмање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5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атака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који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испуњавају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критеријуме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</a:t>
            </a:r>
            <a:endParaRPr lang="sr-Latn-CS" sz="1800" dirty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fontAlgn="auto" hangingPunct="1">
              <a:buFont typeface="Wingdings" panose="05000000000000000000" pitchFamily="2" charset="2"/>
              <a:buNone/>
              <a:defRPr/>
            </a:pP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Жесток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бол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унилатерално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орбитално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супраорбитално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или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темпорално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који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траје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15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м-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sr-Cyrl-R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endParaRPr lang="sr-Latn-CS" sz="1800" dirty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fontAlgn="auto" hangingPunct="1">
              <a:buFont typeface="Wingdings" panose="05000000000000000000" pitchFamily="2" charset="2"/>
              <a:buNone/>
              <a:defRPr/>
            </a:pP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Главобоља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удружена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бар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једним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од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следећег</a:t>
            </a:r>
            <a:endParaRPr lang="sr-Latn-CS" sz="1800" dirty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fontAlgn="auto" hangingPunct="1">
              <a:buFont typeface="Wingdings" panose="05000000000000000000" pitchFamily="2" charset="2"/>
              <a:buNone/>
              <a:defRPr/>
            </a:pP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1.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коњуктивална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хиперемија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или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лакримација</a:t>
            </a:r>
            <a:endParaRPr lang="sr-Latn-CS" sz="1800" dirty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fontAlgn="auto" hangingPunct="1">
              <a:buFont typeface="Wingdings" panose="05000000000000000000" pitchFamily="2" charset="2"/>
              <a:buNone/>
              <a:defRPr/>
            </a:pP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2.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назална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конгестија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или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ринореја</a:t>
            </a:r>
            <a:endParaRPr lang="sr-Latn-CS" sz="1800" dirty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fontAlgn="auto" hangingPunct="1">
              <a:buFont typeface="Wingdings" panose="05000000000000000000" pitchFamily="2" charset="2"/>
              <a:buNone/>
              <a:defRPr/>
            </a:pP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3.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едем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капка</a:t>
            </a:r>
            <a:endParaRPr lang="sr-Latn-CS" sz="1800" dirty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fontAlgn="auto" hangingPunct="1">
              <a:buFont typeface="Wingdings" panose="05000000000000000000" pitchFamily="2" charset="2"/>
              <a:buNone/>
              <a:defRPr/>
            </a:pP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4.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знојење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чела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или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лица</a:t>
            </a:r>
            <a:endParaRPr lang="sr-Latn-CS" sz="1800" dirty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fontAlgn="auto" hangingPunct="1">
              <a:buFont typeface="Wingdings" panose="05000000000000000000" pitchFamily="2" charset="2"/>
              <a:buNone/>
              <a:defRPr/>
            </a:pP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5.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миоза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или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птоза</a:t>
            </a:r>
            <a:endParaRPr lang="sr-Latn-CS" sz="1800" dirty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fontAlgn="auto" hangingPunct="1">
              <a:buFont typeface="Wingdings" panose="05000000000000000000" pitchFamily="2" charset="2"/>
              <a:buNone/>
              <a:defRPr/>
            </a:pP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6.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осећај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немира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или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агитације</a:t>
            </a:r>
            <a:endParaRPr lang="sr-Latn-CS" sz="1800" dirty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fontAlgn="auto" hangingPunct="1">
              <a:buFont typeface="Wingdings" panose="05000000000000000000" pitchFamily="2" charset="2"/>
              <a:buNone/>
              <a:defRPr/>
            </a:pP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1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други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дан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8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атака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дневно</a:t>
            </a:r>
            <a:endParaRPr lang="sr-Latn-CS" sz="1800" dirty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fontAlgn="auto" hangingPunct="1">
              <a:buFont typeface="Wingdings" panose="05000000000000000000" pitchFamily="2" charset="2"/>
              <a:buNone/>
              <a:defRPr/>
            </a:pP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Нису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изазвани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другим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поремећајима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endParaRPr lang="en-US" sz="1800" dirty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60738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4929"/>
    </mc:Choice>
    <mc:Fallback xmlns="">
      <p:transition spd="slow" advTm="54929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>
              <a:defRPr/>
            </a:pPr>
            <a:r>
              <a:rPr lang="sr-Latn-C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omic Sans MS" pitchFamily="66" charset="0"/>
              </a:rPr>
              <a:t> </a:t>
            </a:r>
            <a:r>
              <a:rPr lang="sr-Cyrl-C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omic Sans MS" pitchFamily="66" charset="0"/>
              </a:rPr>
              <a:t>Примарне</a:t>
            </a:r>
            <a:r>
              <a:rPr lang="sr-Latn-C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omic Sans MS" pitchFamily="66" charset="0"/>
              </a:rPr>
              <a:t> </a:t>
            </a:r>
            <a:r>
              <a:rPr lang="sr-Cyrl-C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omic Sans MS" pitchFamily="66" charset="0"/>
              </a:rPr>
              <a:t>главобоље</a:t>
            </a:r>
            <a:r>
              <a:rPr lang="sr-Latn-C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omic Sans MS" pitchFamily="66" charset="0"/>
              </a:rPr>
              <a:t> </a:t>
            </a:r>
            <a:br>
              <a:rPr lang="sr-Latn-C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omic Sans MS" pitchFamily="66" charset="0"/>
              </a:rPr>
            </a:br>
            <a:endParaRPr lang="en-US" dirty="0" smtClean="0">
              <a:solidFill>
                <a:schemeClr val="tx1">
                  <a:lumMod val="85000"/>
                  <a:lumOff val="15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20483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2208214" y="2781300"/>
            <a:ext cx="7488237" cy="3168650"/>
          </a:xfrm>
        </p:spPr>
        <p:txBody>
          <a:bodyPr>
            <a:normAutofit lnSpcReduction="10000"/>
          </a:bodyPr>
          <a:lstStyle/>
          <a:p>
            <a:pPr eaLnBrk="1" hangingPunct="1">
              <a:buFont typeface="Wingdings" panose="05000000000000000000" pitchFamily="2" charset="2"/>
              <a:buNone/>
            </a:pPr>
            <a:endParaRPr lang="sr-Latn-CS" smtClean="0">
              <a:latin typeface="Comic Sans MS" panose="030F0702030302020204" pitchFamily="66" charset="0"/>
            </a:endParaRP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sr-Latn-CS" smtClean="0">
                <a:latin typeface="Comic Sans MS" panose="030F0702030302020204" pitchFamily="66" charset="0"/>
              </a:rPr>
              <a:t>     </a:t>
            </a:r>
            <a:r>
              <a:rPr lang="sr-Latn-CS" sz="2000">
                <a:latin typeface="Times New Roman" panose="02020603050405020304" pitchFamily="18" charset="0"/>
                <a:cs typeface="Times New Roman" panose="02020603050405020304" pitchFamily="18" charset="0"/>
              </a:rPr>
              <a:t>1. </a:t>
            </a:r>
            <a:r>
              <a:rPr lang="sr-Cyrl-CS" sz="2000">
                <a:latin typeface="Times New Roman" panose="02020603050405020304" pitchFamily="18" charset="0"/>
                <a:cs typeface="Times New Roman" panose="02020603050405020304" pitchFamily="18" charset="0"/>
              </a:rPr>
              <a:t>мигрена</a:t>
            </a:r>
            <a:r>
              <a:rPr lang="sr-Latn-C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000"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sr-Latn-CS" sz="2000">
                <a:latin typeface="Times New Roman" panose="02020603050405020304" pitchFamily="18" charset="0"/>
                <a:cs typeface="Times New Roman" panose="02020603050405020304" pitchFamily="18" charset="0"/>
              </a:rPr>
              <a:t>43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sr-Latn-C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      2. </a:t>
            </a:r>
            <a:r>
              <a:rPr lang="sr-Cyrl-CS" sz="2000">
                <a:latin typeface="Times New Roman" panose="02020603050405020304" pitchFamily="18" charset="0"/>
                <a:cs typeface="Times New Roman" panose="02020603050405020304" pitchFamily="18" charset="0"/>
              </a:rPr>
              <a:t>главобоља</a:t>
            </a:r>
            <a:r>
              <a:rPr lang="sr-Latn-C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000">
                <a:latin typeface="Times New Roman" panose="02020603050405020304" pitchFamily="18" charset="0"/>
                <a:cs typeface="Times New Roman" panose="02020603050405020304" pitchFamily="18" charset="0"/>
              </a:rPr>
              <a:t>тензионог</a:t>
            </a:r>
            <a:r>
              <a:rPr lang="sr-Latn-C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000">
                <a:latin typeface="Times New Roman" panose="02020603050405020304" pitchFamily="18" charset="0"/>
                <a:cs typeface="Times New Roman" panose="02020603050405020304" pitchFamily="18" charset="0"/>
              </a:rPr>
              <a:t>типа</a:t>
            </a:r>
            <a:r>
              <a:rPr lang="sr-Latn-C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000"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sr-Latn-CS" sz="2000">
                <a:latin typeface="Times New Roman" panose="02020603050405020304" pitchFamily="18" charset="0"/>
                <a:cs typeface="Times New Roman" panose="02020603050405020304" pitchFamily="18" charset="0"/>
              </a:rPr>
              <a:t>44.2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sr-Latn-C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      3. </a:t>
            </a:r>
            <a:r>
              <a:rPr lang="sr-Cyrl-CS" sz="2000">
                <a:latin typeface="Times New Roman" panose="02020603050405020304" pitchFamily="18" charset="0"/>
                <a:cs typeface="Times New Roman" panose="02020603050405020304" pitchFamily="18" charset="0"/>
              </a:rPr>
              <a:t>кластер</a:t>
            </a:r>
            <a:r>
              <a:rPr lang="sr-Latn-C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000">
                <a:latin typeface="Times New Roman" panose="02020603050405020304" pitchFamily="18" charset="0"/>
                <a:cs typeface="Times New Roman" panose="02020603050405020304" pitchFamily="18" charset="0"/>
              </a:rPr>
              <a:t>главобоља</a:t>
            </a:r>
            <a:r>
              <a:rPr lang="sr-Latn-C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000"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sr-Latn-C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000">
                <a:latin typeface="Times New Roman" panose="02020603050405020304" pitchFamily="18" charset="0"/>
                <a:cs typeface="Times New Roman" panose="02020603050405020304" pitchFamily="18" charset="0"/>
              </a:rPr>
              <a:t>остале</a:t>
            </a:r>
            <a:r>
              <a:rPr lang="sr-Latn-C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000">
                <a:latin typeface="Times New Roman" panose="02020603050405020304" pitchFamily="18" charset="0"/>
                <a:cs typeface="Times New Roman" panose="02020603050405020304" pitchFamily="18" charset="0"/>
              </a:rPr>
              <a:t>тригеминоаутономне</a:t>
            </a:r>
            <a:r>
              <a:rPr lang="sr-Latn-C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sr-Latn-C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         </a:t>
            </a:r>
            <a:r>
              <a:rPr lang="sr-Cyrl-CS" sz="2000">
                <a:latin typeface="Times New Roman" panose="02020603050405020304" pitchFamily="18" charset="0"/>
                <a:cs typeface="Times New Roman" panose="02020603050405020304" pitchFamily="18" charset="0"/>
              </a:rPr>
              <a:t>главобоље</a:t>
            </a:r>
            <a:r>
              <a:rPr lang="sr-Latn-C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sr-Cyrl-CS" sz="2000"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sr-Latn-CS" sz="2000">
                <a:latin typeface="Times New Roman" panose="02020603050405020304" pitchFamily="18" charset="0"/>
                <a:cs typeface="Times New Roman" panose="02020603050405020304" pitchFamily="18" charset="0"/>
              </a:rPr>
              <a:t>44.0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sr-Latn-C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      4. </a:t>
            </a:r>
            <a:r>
              <a:rPr lang="sr-Cyrl-CS" sz="2000">
                <a:latin typeface="Times New Roman" panose="02020603050405020304" pitchFamily="18" charset="0"/>
                <a:cs typeface="Times New Roman" panose="02020603050405020304" pitchFamily="18" charset="0"/>
              </a:rPr>
              <a:t>остале</a:t>
            </a:r>
            <a:r>
              <a:rPr lang="sr-Latn-C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000">
                <a:latin typeface="Times New Roman" panose="02020603050405020304" pitchFamily="18" charset="0"/>
                <a:cs typeface="Times New Roman" panose="02020603050405020304" pitchFamily="18" charset="0"/>
              </a:rPr>
              <a:t>примарне</a:t>
            </a:r>
            <a:r>
              <a:rPr lang="sr-Latn-C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000">
                <a:latin typeface="Times New Roman" panose="02020603050405020304" pitchFamily="18" charset="0"/>
                <a:cs typeface="Times New Roman" panose="02020603050405020304" pitchFamily="18" charset="0"/>
              </a:rPr>
              <a:t>главобоље</a:t>
            </a:r>
            <a:endParaRPr lang="sr-Latn-CS" sz="20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sr-Latn-CS" smtClean="0">
                <a:latin typeface="Comic Sans MS" panose="030F0702030302020204" pitchFamily="66" charset="0"/>
              </a:rPr>
              <a:t>    </a:t>
            </a:r>
            <a:endParaRPr lang="en-US" smtClean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572705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9102"/>
    </mc:Choice>
    <mc:Fallback xmlns="">
      <p:transition spd="slow" advTm="19102"/>
    </mc:Fallback>
  </mc:AlternateContent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1919289" y="908050"/>
            <a:ext cx="8385175" cy="7366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sr-Cyrl-CS" smtClean="0">
                <a:ln>
                  <a:noFill/>
                </a:ln>
                <a:latin typeface="Comic Sans MS" panose="030F0702030302020204" pitchFamily="66" charset="0"/>
              </a:rPr>
              <a:t>Кластер</a:t>
            </a:r>
            <a:r>
              <a:rPr lang="sr-Latn-CS" smtClean="0">
                <a:ln>
                  <a:noFill/>
                </a:ln>
                <a:latin typeface="Comic Sans MS" panose="030F0702030302020204" pitchFamily="66" charset="0"/>
              </a:rPr>
              <a:t> </a:t>
            </a:r>
            <a:r>
              <a:rPr lang="sr-Cyrl-CS" smtClean="0">
                <a:ln>
                  <a:noFill/>
                </a:ln>
                <a:latin typeface="Comic Sans MS" panose="030F0702030302020204" pitchFamily="66" charset="0"/>
              </a:rPr>
              <a:t>главобоља</a:t>
            </a:r>
            <a:endParaRPr lang="en-US" smtClean="0">
              <a:ln>
                <a:noFill/>
              </a:ln>
              <a:latin typeface="Comic Sans MS" panose="030F0702030302020204" pitchFamily="66" charset="0"/>
            </a:endParaRPr>
          </a:p>
        </p:txBody>
      </p:sp>
      <p:sp>
        <p:nvSpPr>
          <p:cNvPr id="51203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2279651" y="1916114"/>
            <a:ext cx="7921625" cy="4332287"/>
          </a:xfrm>
        </p:spPr>
        <p:txBody>
          <a:bodyPr rtlCol="0">
            <a:normAutofit/>
          </a:bodyPr>
          <a:lstStyle/>
          <a:p>
            <a:pPr eaLnBrk="1" fontAlgn="auto" hangingPunct="1">
              <a:lnSpc>
                <a:spcPct val="90000"/>
              </a:lnSpc>
              <a:buFont typeface="Arial"/>
              <a:buChar char="•"/>
              <a:defRPr/>
            </a:pPr>
            <a:r>
              <a:rPr lang="en-US" sz="18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Terapija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napada</a:t>
            </a:r>
            <a:endParaRPr lang="sr-Latn-CS" sz="1800" dirty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fontAlgn="auto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endParaRPr lang="sr-Latn-CS" sz="1800" dirty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fontAlgn="auto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en-U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red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izbora</a:t>
            </a:r>
            <a:endParaRPr lang="sr-Latn-CS" sz="1800" dirty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fontAlgn="auto" hangingPunct="1">
              <a:lnSpc>
                <a:spcPct val="90000"/>
              </a:lnSpc>
              <a:buFontTx/>
              <a:buChar char="-"/>
              <a:defRPr/>
            </a:pPr>
            <a:r>
              <a:rPr lang="en-US" sz="18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Sumatriptan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6</a:t>
            </a:r>
            <a:r>
              <a:rPr lang="en-U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mg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sc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(</a:t>
            </a:r>
            <a:r>
              <a:rPr lang="en-US" sz="18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nivo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, </a:t>
            </a:r>
            <a:r>
              <a:rPr lang="en-US" sz="18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nazalni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spra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</a:t>
            </a:r>
          </a:p>
          <a:p>
            <a:pPr eaLnBrk="1" fontAlgn="auto" hangingPunct="1">
              <a:lnSpc>
                <a:spcPct val="90000"/>
              </a:lnSpc>
              <a:buFontTx/>
              <a:buChar char="-"/>
              <a:defRPr/>
            </a:pPr>
            <a:r>
              <a:rPr lang="en-US" sz="18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Kiseonik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7-15</a:t>
            </a:r>
            <a:r>
              <a:rPr lang="en-U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min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toku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10-20 </a:t>
            </a:r>
            <a:r>
              <a:rPr lang="en-U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min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18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ponoviti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nakon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pauze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od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5 </a:t>
            </a:r>
            <a:r>
              <a:rPr lang="en-U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min</a:t>
            </a:r>
            <a:endParaRPr lang="sr-Latn-CS" sz="1800" dirty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fontAlgn="auto" hangingPunct="1">
              <a:lnSpc>
                <a:spcPct val="90000"/>
              </a:lnSpc>
              <a:buFontTx/>
              <a:buNone/>
              <a:defRPr/>
            </a:pPr>
            <a:endParaRPr lang="sr-Latn-CS" sz="1800" dirty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fontAlgn="auto" hangingPunct="1">
              <a:lnSpc>
                <a:spcPct val="90000"/>
              </a:lnSpc>
              <a:buFontTx/>
              <a:buNone/>
              <a:defRPr/>
            </a:pPr>
            <a:r>
              <a:rPr lang="en-U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red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izbora</a:t>
            </a:r>
            <a:endParaRPr lang="sr-Latn-CS" sz="1800" dirty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fontAlgn="auto" hangingPunct="1">
              <a:lnSpc>
                <a:spcPct val="90000"/>
              </a:lnSpc>
              <a:buFontTx/>
              <a:buChar char="-"/>
              <a:defRPr/>
            </a:pPr>
            <a:r>
              <a:rPr lang="en-US" sz="18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Lidokain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1</a:t>
            </a:r>
            <a:r>
              <a:rPr lang="en-U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ml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(20-60</a:t>
            </a:r>
            <a:r>
              <a:rPr lang="en-U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mg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4-6% </a:t>
            </a:r>
            <a:r>
              <a:rPr lang="en-US" sz="18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rastvor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na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vati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nozdrvu</a:t>
            </a:r>
            <a:endParaRPr lang="sr-Latn-CS" sz="1800" dirty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fontAlgn="auto" hangingPunct="1">
              <a:lnSpc>
                <a:spcPct val="90000"/>
              </a:lnSpc>
              <a:buFontTx/>
              <a:buChar char="-"/>
              <a:defRPr/>
            </a:pPr>
            <a:r>
              <a:rPr lang="en-US" sz="18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Deksametazon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8</a:t>
            </a:r>
            <a:r>
              <a:rPr lang="en-U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mg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eaLnBrk="1" fontAlgn="auto" hangingPunct="1">
              <a:lnSpc>
                <a:spcPct val="90000"/>
              </a:lnSpc>
              <a:buFontTx/>
              <a:buChar char="-"/>
              <a:defRPr/>
            </a:pPr>
            <a:r>
              <a:rPr lang="en-U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DHE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1</a:t>
            </a:r>
            <a:r>
              <a:rPr lang="en-U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mg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., </a:t>
            </a:r>
            <a:r>
              <a:rPr lang="en-US" sz="18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., </a:t>
            </a:r>
            <a:r>
              <a:rPr lang="en-U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sc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ili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nazalni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spra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</a:t>
            </a:r>
          </a:p>
          <a:p>
            <a:pPr eaLnBrk="1" fontAlgn="auto" hangingPunct="1">
              <a:lnSpc>
                <a:spcPct val="90000"/>
              </a:lnSpc>
              <a:buFontTx/>
              <a:buChar char="-"/>
              <a:defRPr/>
            </a:pPr>
            <a:r>
              <a:rPr lang="en-US" sz="18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Zolmitriptan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5</a:t>
            </a:r>
            <a:r>
              <a:rPr lang="en-U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mg</a:t>
            </a:r>
          </a:p>
        </p:txBody>
      </p:sp>
    </p:spTree>
    <p:extLst>
      <p:ext uri="{BB962C8B-B14F-4D97-AF65-F5344CB8AC3E}">
        <p14:creationId xmlns:p14="http://schemas.microsoft.com/office/powerpoint/2010/main" val="40653857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6992"/>
    </mc:Choice>
    <mc:Fallback xmlns="">
      <p:transition spd="slow" advTm="36992"/>
    </mc:Fallback>
  </mc:AlternateContent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1774826" y="557214"/>
            <a:ext cx="8385175" cy="1431925"/>
          </a:xfrm>
        </p:spPr>
        <p:txBody>
          <a:bodyPr/>
          <a:lstStyle/>
          <a:p>
            <a:pPr eaLnBrk="1" hangingPunct="1"/>
            <a:r>
              <a:rPr lang="sr-Cyrl-CS" smtClean="0">
                <a:ln>
                  <a:noFill/>
                </a:ln>
                <a:latin typeface="Comic Sans MS" panose="030F0702030302020204" pitchFamily="66" charset="0"/>
              </a:rPr>
              <a:t>Кластер</a:t>
            </a:r>
            <a:r>
              <a:rPr lang="sr-Latn-CS" smtClean="0">
                <a:ln>
                  <a:noFill/>
                </a:ln>
                <a:latin typeface="Comic Sans MS" panose="030F0702030302020204" pitchFamily="66" charset="0"/>
              </a:rPr>
              <a:t> </a:t>
            </a:r>
            <a:r>
              <a:rPr lang="sr-Cyrl-CS" smtClean="0">
                <a:ln>
                  <a:noFill/>
                </a:ln>
                <a:latin typeface="Comic Sans MS" panose="030F0702030302020204" pitchFamily="66" charset="0"/>
              </a:rPr>
              <a:t>главобоља</a:t>
            </a:r>
            <a:endParaRPr lang="en-US" smtClean="0">
              <a:ln>
                <a:noFill/>
              </a:ln>
              <a:latin typeface="Comic Sans MS" panose="030F0702030302020204" pitchFamily="66" charset="0"/>
            </a:endParaRPr>
          </a:p>
        </p:txBody>
      </p:sp>
      <p:sp>
        <p:nvSpPr>
          <p:cNvPr id="53251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2208213" y="1989138"/>
            <a:ext cx="8064500" cy="5300662"/>
          </a:xfrm>
        </p:spPr>
        <p:txBody>
          <a:bodyPr rtlCol="0">
            <a:normAutofit/>
          </a:bodyPr>
          <a:lstStyle/>
          <a:p>
            <a:pPr eaLnBrk="1" fontAlgn="auto" hangingPunct="1">
              <a:lnSpc>
                <a:spcPct val="90000"/>
              </a:lnSpc>
              <a:buFont typeface="Arial"/>
              <a:buChar char="•"/>
              <a:defRPr/>
            </a:pPr>
            <a:r>
              <a:rPr lang="en-US" sz="18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Profilaktička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terapija</a:t>
            </a:r>
            <a:endParaRPr lang="sr-Latn-CS" sz="1800" dirty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fontAlgn="auto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en-US" sz="18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Kratkotrajna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eaLnBrk="1" fontAlgn="auto" hangingPunct="1">
              <a:lnSpc>
                <a:spcPct val="90000"/>
              </a:lnSpc>
              <a:buFontTx/>
              <a:buChar char="-"/>
              <a:defRPr/>
            </a:pPr>
            <a:r>
              <a:rPr lang="en-US" sz="18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Prednison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tablete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60-80</a:t>
            </a:r>
            <a:r>
              <a:rPr lang="en-U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mg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3-5 </a:t>
            </a:r>
            <a:r>
              <a:rPr lang="en-US" sz="18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dana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uz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smanjenje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doze</a:t>
            </a:r>
            <a:endParaRPr lang="sr-Latn-CS" sz="1800" dirty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fontAlgn="auto" hangingPunct="1">
              <a:lnSpc>
                <a:spcPct val="90000"/>
              </a:lnSpc>
              <a:buFontTx/>
              <a:buChar char="-"/>
              <a:defRPr/>
            </a:pPr>
            <a:r>
              <a:rPr lang="en-US" sz="18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Deksametazon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8</a:t>
            </a:r>
            <a:r>
              <a:rPr lang="en-U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mg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          </a:t>
            </a:r>
            <a:r>
              <a:rPr lang="en-US" sz="18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Postepeno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smanjenje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doze</a:t>
            </a:r>
            <a:endParaRPr lang="sr-Latn-CS" sz="1800" dirty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fontAlgn="auto" hangingPunct="1">
              <a:lnSpc>
                <a:spcPct val="90000"/>
              </a:lnSpc>
              <a:buFontTx/>
              <a:buChar char="-"/>
              <a:defRPr/>
            </a:pPr>
            <a:r>
              <a:rPr lang="en-U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DHE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en-U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amp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0,5-1</a:t>
            </a:r>
            <a:r>
              <a:rPr lang="en-U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mg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iv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Ili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sc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sz="18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na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8-12 </a:t>
            </a:r>
            <a:r>
              <a:rPr lang="en-U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endParaRPr lang="sr-Latn-CS" sz="1800" dirty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fontAlgn="auto" hangingPunct="1">
              <a:lnSpc>
                <a:spcPct val="90000"/>
              </a:lnSpc>
              <a:buFontTx/>
              <a:buNone/>
              <a:defRPr/>
            </a:pPr>
            <a:r>
              <a:rPr lang="en-US" sz="18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Dugotrajna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eaLnBrk="1" fontAlgn="auto" hangingPunct="1">
              <a:lnSpc>
                <a:spcPct val="90000"/>
              </a:lnSpc>
              <a:buFontTx/>
              <a:buChar char="-"/>
              <a:defRPr/>
            </a:pPr>
            <a:r>
              <a:rPr lang="en-US" sz="18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Verapamil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240-720</a:t>
            </a:r>
            <a:r>
              <a:rPr lang="en-U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mg</a:t>
            </a:r>
            <a:endParaRPr lang="sr-Latn-CS" sz="1800" dirty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fontAlgn="auto" hangingPunct="1">
              <a:lnSpc>
                <a:spcPct val="90000"/>
              </a:lnSpc>
              <a:buFontTx/>
              <a:buChar char="-"/>
              <a:defRPr/>
            </a:pPr>
            <a:r>
              <a:rPr lang="en-US" sz="18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Litijum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karbonat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300-1200</a:t>
            </a:r>
            <a:r>
              <a:rPr lang="en-U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mg</a:t>
            </a:r>
            <a:endParaRPr lang="sr-Latn-CS" sz="1800" dirty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fontAlgn="auto" hangingPunct="1">
              <a:lnSpc>
                <a:spcPct val="90000"/>
              </a:lnSpc>
              <a:buFontTx/>
              <a:buChar char="-"/>
              <a:defRPr/>
            </a:pPr>
            <a:r>
              <a:rPr lang="en-US" sz="18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Valproati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500-2000</a:t>
            </a:r>
            <a:r>
              <a:rPr lang="en-U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mg</a:t>
            </a:r>
            <a:endParaRPr lang="sr-Latn-CS" sz="1800" dirty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fontAlgn="auto" hangingPunct="1">
              <a:lnSpc>
                <a:spcPct val="90000"/>
              </a:lnSpc>
              <a:buFontTx/>
              <a:buChar char="-"/>
              <a:defRPr/>
            </a:pPr>
            <a:r>
              <a:rPr lang="en-US" sz="18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Topiramat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50-150</a:t>
            </a:r>
            <a:r>
              <a:rPr lang="en-U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mg</a:t>
            </a:r>
            <a:endParaRPr lang="sr-Latn-CS" sz="1800" dirty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fontAlgn="auto" hangingPunct="1">
              <a:lnSpc>
                <a:spcPct val="90000"/>
              </a:lnSpc>
              <a:buFontTx/>
              <a:buChar char="-"/>
              <a:defRPr/>
            </a:pPr>
            <a:r>
              <a:rPr lang="en-US" sz="18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Propranolol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12</a:t>
            </a:r>
            <a:r>
              <a:rPr lang="en-US" sz="18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omg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en-US" sz="18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ako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postoje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kontraindikacije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za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drugu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</a:t>
            </a:r>
            <a:endParaRPr lang="sr-Latn-CS" sz="1800" dirty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fontAlgn="auto" hangingPunct="1">
              <a:lnSpc>
                <a:spcPct val="90000"/>
              </a:lnSpc>
              <a:buFontTx/>
              <a:buChar char="-"/>
              <a:defRPr/>
            </a:pPr>
            <a:endParaRPr lang="sr-Latn-CS" sz="1800" dirty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fontAlgn="auto" hangingPunct="1">
              <a:lnSpc>
                <a:spcPct val="90000"/>
              </a:lnSpc>
              <a:buFontTx/>
              <a:buNone/>
              <a:defRPr/>
            </a:pPr>
            <a:r>
              <a:rPr lang="en-US" sz="18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Operativno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lečenje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en-US" sz="18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kada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iscrpi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medikamentozno</a:t>
            </a:r>
            <a:endParaRPr lang="en-US" sz="1800" dirty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292696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4212"/>
    </mc:Choice>
    <mc:Fallback xmlns="">
      <p:transition spd="slow" advTm="54212"/>
    </mc:Fallback>
  </mc:AlternateContent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Cyrl-CS" smtClean="0">
                <a:ln>
                  <a:noFill/>
                </a:ln>
                <a:latin typeface="Comic Sans MS" panose="030F0702030302020204" pitchFamily="66" charset="0"/>
              </a:rPr>
              <a:t>Неуралгије</a:t>
            </a:r>
            <a:r>
              <a:rPr lang="sr-Latn-CS" smtClean="0">
                <a:ln>
                  <a:noFill/>
                </a:ln>
                <a:latin typeface="Comic Sans MS" panose="030F0702030302020204" pitchFamily="66" charset="0"/>
              </a:rPr>
              <a:t> </a:t>
            </a:r>
            <a:r>
              <a:rPr lang="sr-Cyrl-CS" smtClean="0">
                <a:ln>
                  <a:noFill/>
                </a:ln>
                <a:latin typeface="Comic Sans MS" panose="030F0702030302020204" pitchFamily="66" charset="0"/>
              </a:rPr>
              <a:t>главе</a:t>
            </a:r>
            <a:r>
              <a:rPr lang="sr-Latn-CS" smtClean="0">
                <a:ln>
                  <a:noFill/>
                </a:ln>
                <a:latin typeface="Comic Sans MS" panose="030F0702030302020204" pitchFamily="66" charset="0"/>
              </a:rPr>
              <a:t> </a:t>
            </a:r>
            <a:r>
              <a:rPr lang="sr-Cyrl-CS" smtClean="0">
                <a:ln>
                  <a:noFill/>
                </a:ln>
                <a:latin typeface="Comic Sans MS" panose="030F0702030302020204" pitchFamily="66" charset="0"/>
              </a:rPr>
              <a:t>и</a:t>
            </a:r>
            <a:r>
              <a:rPr lang="sr-Latn-CS" smtClean="0">
                <a:ln>
                  <a:noFill/>
                </a:ln>
                <a:latin typeface="Comic Sans MS" panose="030F0702030302020204" pitchFamily="66" charset="0"/>
              </a:rPr>
              <a:t> </a:t>
            </a:r>
            <a:r>
              <a:rPr lang="sr-Cyrl-CS" smtClean="0">
                <a:ln>
                  <a:noFill/>
                </a:ln>
                <a:latin typeface="Comic Sans MS" panose="030F0702030302020204" pitchFamily="66" charset="0"/>
              </a:rPr>
              <a:t>врата</a:t>
            </a:r>
            <a:endParaRPr lang="en-US" smtClean="0">
              <a:ln>
                <a:noFill/>
              </a:ln>
              <a:latin typeface="Comic Sans MS" panose="030F0702030302020204" pitchFamily="66" charset="0"/>
            </a:endParaRPr>
          </a:p>
        </p:txBody>
      </p:sp>
      <p:sp>
        <p:nvSpPr>
          <p:cNvPr id="59395" name="Rectangle 3"/>
          <p:cNvSpPr>
            <a:spLocks noGrp="1" noRot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en-US" sz="20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/>
            <a:r>
              <a:rPr lang="sr-Cyrl-CS" sz="2000">
                <a:latin typeface="Times New Roman" panose="02020603050405020304" pitchFamily="18" charset="0"/>
                <a:cs typeface="Times New Roman" panose="02020603050405020304" pitchFamily="18" charset="0"/>
              </a:rPr>
              <a:t>Неуралгија</a:t>
            </a:r>
            <a:r>
              <a:rPr lang="sr-Latn-C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sr-Cyrl-CS" sz="2000">
                <a:latin typeface="Times New Roman" panose="02020603050405020304" pitchFamily="18" charset="0"/>
                <a:cs typeface="Times New Roman" panose="02020603050405020304" pitchFamily="18" charset="0"/>
              </a:rPr>
              <a:t>бол</a:t>
            </a:r>
            <a:r>
              <a:rPr lang="sr-Latn-C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000"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sr-Latn-C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000">
                <a:latin typeface="Times New Roman" panose="02020603050405020304" pitchFamily="18" charset="0"/>
                <a:cs typeface="Times New Roman" panose="02020603050405020304" pitchFamily="18" charset="0"/>
              </a:rPr>
              <a:t>дистрибуцији</a:t>
            </a:r>
            <a:r>
              <a:rPr lang="sr-Latn-C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000">
                <a:latin typeface="Times New Roman" panose="02020603050405020304" pitchFamily="18" charset="0"/>
                <a:cs typeface="Times New Roman" panose="02020603050405020304" pitchFamily="18" charset="0"/>
              </a:rPr>
              <a:t>појединачног</a:t>
            </a:r>
            <a:r>
              <a:rPr lang="sr-Latn-C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000">
                <a:latin typeface="Times New Roman" panose="02020603050405020304" pitchFamily="18" charset="0"/>
                <a:cs typeface="Times New Roman" panose="02020603050405020304" pitchFamily="18" charset="0"/>
              </a:rPr>
              <a:t>периферног</a:t>
            </a:r>
            <a:r>
              <a:rPr lang="sr-Latn-C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000">
                <a:latin typeface="Times New Roman" panose="02020603050405020304" pitchFamily="18" charset="0"/>
                <a:cs typeface="Times New Roman" panose="02020603050405020304" pitchFamily="18" charset="0"/>
              </a:rPr>
              <a:t>нерва</a:t>
            </a:r>
            <a:r>
              <a:rPr lang="sr-Latn-C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000">
                <a:latin typeface="Times New Roman" panose="02020603050405020304" pitchFamily="18" charset="0"/>
                <a:cs typeface="Times New Roman" panose="02020603050405020304" pitchFamily="18" charset="0"/>
              </a:rPr>
              <a:t>без</a:t>
            </a:r>
            <a:r>
              <a:rPr lang="sr-Latn-C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000">
                <a:latin typeface="Times New Roman" panose="02020603050405020304" pitchFamily="18" charset="0"/>
                <a:cs typeface="Times New Roman" panose="02020603050405020304" pitchFamily="18" charset="0"/>
              </a:rPr>
              <a:t>његовог</a:t>
            </a:r>
            <a:r>
              <a:rPr lang="sr-Latn-C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000">
                <a:latin typeface="Times New Roman" panose="02020603050405020304" pitchFamily="18" charset="0"/>
                <a:cs typeface="Times New Roman" panose="02020603050405020304" pitchFamily="18" charset="0"/>
              </a:rPr>
              <a:t>анатомског</a:t>
            </a:r>
            <a:r>
              <a:rPr lang="sr-Latn-C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000">
                <a:latin typeface="Times New Roman" panose="02020603050405020304" pitchFamily="18" charset="0"/>
                <a:cs typeface="Times New Roman" panose="02020603050405020304" pitchFamily="18" charset="0"/>
              </a:rPr>
              <a:t>оштећења</a:t>
            </a:r>
            <a:endParaRPr lang="sr-Latn-CS" sz="20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/>
            <a:endParaRPr lang="sr-Cyrl-CS" sz="20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/>
            <a:r>
              <a:rPr lang="sr-Cyrl-CS" sz="2000">
                <a:latin typeface="Times New Roman" panose="02020603050405020304" pitchFamily="18" charset="0"/>
                <a:cs typeface="Times New Roman" panose="02020603050405020304" pitchFamily="18" charset="0"/>
              </a:rPr>
              <a:t>Неуралгија</a:t>
            </a:r>
            <a:r>
              <a:rPr lang="sr-Latn-C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000">
                <a:latin typeface="Times New Roman" panose="02020603050405020304" pitchFamily="18" charset="0"/>
                <a:cs typeface="Times New Roman" panose="02020603050405020304" pitchFamily="18" charset="0"/>
              </a:rPr>
              <a:t>тригеминуса</a:t>
            </a:r>
            <a:endParaRPr lang="sr-Latn-CS" sz="20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/>
            <a:r>
              <a:rPr lang="sr-Cyrl-CS" sz="2000">
                <a:latin typeface="Times New Roman" panose="02020603050405020304" pitchFamily="18" charset="0"/>
                <a:cs typeface="Times New Roman" panose="02020603050405020304" pitchFamily="18" charset="0"/>
              </a:rPr>
              <a:t>Глософарингеална</a:t>
            </a:r>
            <a:r>
              <a:rPr lang="sr-Latn-C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000">
                <a:latin typeface="Times New Roman" panose="02020603050405020304" pitchFamily="18" charset="0"/>
                <a:cs typeface="Times New Roman" panose="02020603050405020304" pitchFamily="18" charset="0"/>
              </a:rPr>
              <a:t>неуралгија</a:t>
            </a:r>
            <a:endParaRPr lang="sr-Latn-CS" sz="20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/>
            <a:r>
              <a:rPr lang="sr-Cyrl-CS" sz="2000">
                <a:latin typeface="Times New Roman" panose="02020603050405020304" pitchFamily="18" charset="0"/>
                <a:cs typeface="Times New Roman" panose="02020603050405020304" pitchFamily="18" charset="0"/>
              </a:rPr>
              <a:t>Окципитална</a:t>
            </a:r>
            <a:r>
              <a:rPr lang="sr-Latn-C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000">
                <a:latin typeface="Times New Roman" panose="02020603050405020304" pitchFamily="18" charset="0"/>
                <a:cs typeface="Times New Roman" panose="02020603050405020304" pitchFamily="18" charset="0"/>
              </a:rPr>
              <a:t>неуралгија</a:t>
            </a:r>
            <a:endParaRPr lang="sr-Latn-CS" sz="20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/>
            <a:endParaRPr lang="sr-Latn-CS" sz="20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buFont typeface="Wingdings" panose="05000000000000000000" pitchFamily="2" charset="2"/>
              <a:buNone/>
            </a:pPr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1186765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7998"/>
    </mc:Choice>
    <mc:Fallback xmlns="">
      <p:transition spd="slow" advTm="17998"/>
    </mc:Fallback>
  </mc:AlternateContent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Cyrl-CS" smtClean="0">
                <a:ln>
                  <a:noFill/>
                </a:ln>
                <a:latin typeface="Comic Sans MS" panose="030F0702030302020204" pitchFamily="66" charset="0"/>
              </a:rPr>
              <a:t>Неуралгије</a:t>
            </a:r>
            <a:r>
              <a:rPr lang="sr-Latn-CS" smtClean="0">
                <a:ln>
                  <a:noFill/>
                </a:ln>
                <a:latin typeface="Comic Sans MS" panose="030F0702030302020204" pitchFamily="66" charset="0"/>
              </a:rPr>
              <a:t> </a:t>
            </a:r>
            <a:r>
              <a:rPr lang="sr-Cyrl-CS" smtClean="0">
                <a:ln>
                  <a:noFill/>
                </a:ln>
                <a:latin typeface="Comic Sans MS" panose="030F0702030302020204" pitchFamily="66" charset="0"/>
              </a:rPr>
              <a:t>главе</a:t>
            </a:r>
            <a:r>
              <a:rPr lang="sr-Latn-CS" smtClean="0">
                <a:ln>
                  <a:noFill/>
                </a:ln>
                <a:latin typeface="Comic Sans MS" panose="030F0702030302020204" pitchFamily="66" charset="0"/>
              </a:rPr>
              <a:t> </a:t>
            </a:r>
            <a:r>
              <a:rPr lang="sr-Cyrl-CS" smtClean="0">
                <a:ln>
                  <a:noFill/>
                </a:ln>
                <a:latin typeface="Comic Sans MS" panose="030F0702030302020204" pitchFamily="66" charset="0"/>
              </a:rPr>
              <a:t>и</a:t>
            </a:r>
            <a:r>
              <a:rPr lang="sr-Latn-CS" smtClean="0">
                <a:ln>
                  <a:noFill/>
                </a:ln>
                <a:latin typeface="Comic Sans MS" panose="030F0702030302020204" pitchFamily="66" charset="0"/>
              </a:rPr>
              <a:t> </a:t>
            </a:r>
            <a:r>
              <a:rPr lang="sr-Cyrl-CS" smtClean="0">
                <a:ln>
                  <a:noFill/>
                </a:ln>
                <a:latin typeface="Comic Sans MS" panose="030F0702030302020204" pitchFamily="66" charset="0"/>
              </a:rPr>
              <a:t>врата</a:t>
            </a:r>
            <a:endParaRPr lang="en-US" smtClean="0">
              <a:ln>
                <a:noFill/>
              </a:ln>
              <a:latin typeface="Comic Sans MS" panose="030F0702030302020204" pitchFamily="66" charset="0"/>
            </a:endParaRPr>
          </a:p>
        </p:txBody>
      </p:sp>
      <p:sp>
        <p:nvSpPr>
          <p:cNvPr id="60419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2279651" y="1916113"/>
            <a:ext cx="8594725" cy="4191000"/>
          </a:xfrm>
        </p:spPr>
        <p:txBody>
          <a:bodyPr/>
          <a:lstStyle/>
          <a:p>
            <a:pPr eaLnBrk="1" hangingPunct="1"/>
            <a:endParaRPr lang="sr-Latn-CS" smtClean="0">
              <a:latin typeface="Comic Sans MS" panose="030F0702030302020204" pitchFamily="66" charset="0"/>
            </a:endParaRPr>
          </a:p>
          <a:p>
            <a:pPr eaLnBrk="1" hangingPunct="1"/>
            <a:endParaRPr lang="en-US" smtClean="0">
              <a:latin typeface="Comic Sans MS" panose="030F0702030302020204" pitchFamily="66" charset="0"/>
            </a:endParaRPr>
          </a:p>
          <a:p>
            <a:pPr eaLnBrk="1" hangingPunct="1"/>
            <a:endParaRPr lang="en-US" smtClean="0">
              <a:latin typeface="Comic Sans MS" panose="030F0702030302020204" pitchFamily="66" charset="0"/>
            </a:endParaRPr>
          </a:p>
          <a:p>
            <a:pPr eaLnBrk="1" hangingPunct="1"/>
            <a:r>
              <a:rPr lang="sr-Cyrl-CS" sz="2000">
                <a:latin typeface="Times New Roman" panose="02020603050405020304" pitchFamily="18" charset="0"/>
                <a:cs typeface="Times New Roman" panose="02020603050405020304" pitchFamily="18" charset="0"/>
              </a:rPr>
              <a:t>Неуралгија</a:t>
            </a:r>
            <a:r>
              <a:rPr lang="sr-Latn-C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000">
                <a:latin typeface="Times New Roman" panose="02020603050405020304" pitchFamily="18" charset="0"/>
                <a:cs typeface="Times New Roman" panose="02020603050405020304" pitchFamily="18" charset="0"/>
              </a:rPr>
              <a:t>тригеминуса</a:t>
            </a:r>
            <a:r>
              <a:rPr lang="sr-Latn-C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sr-Latn-C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       – 10-40 </a:t>
            </a:r>
            <a:r>
              <a:rPr lang="sr-Cyrl-CS" sz="2000">
                <a:latin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lang="sr-Latn-C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100 000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sr-Latn-C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       - </a:t>
            </a:r>
            <a:r>
              <a:rPr lang="sr-Cyrl-CS" sz="2000">
                <a:latin typeface="Times New Roman" panose="02020603050405020304" pitchFamily="18" charset="0"/>
                <a:cs typeface="Times New Roman" panose="02020603050405020304" pitchFamily="18" charset="0"/>
              </a:rPr>
              <a:t>драматична</a:t>
            </a:r>
            <a:r>
              <a:rPr lang="sr-Latn-C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000">
                <a:latin typeface="Times New Roman" panose="02020603050405020304" pitchFamily="18" charset="0"/>
                <a:cs typeface="Times New Roman" panose="02020603050405020304" pitchFamily="18" charset="0"/>
              </a:rPr>
              <a:t>тежина</a:t>
            </a:r>
            <a:r>
              <a:rPr lang="sr-Latn-C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000">
                <a:latin typeface="Times New Roman" panose="02020603050405020304" pitchFamily="18" charset="0"/>
                <a:cs typeface="Times New Roman" panose="02020603050405020304" pitchFamily="18" charset="0"/>
              </a:rPr>
              <a:t>бола</a:t>
            </a:r>
            <a:endParaRPr lang="en-US" sz="20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673949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6156"/>
    </mc:Choice>
    <mc:Fallback xmlns="">
      <p:transition spd="slow" advTm="16156"/>
    </mc:Fallback>
  </mc:AlternateContent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1981201" y="981075"/>
            <a:ext cx="8385175" cy="7366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sr-Cyrl-CS" smtClean="0">
                <a:ln>
                  <a:noFill/>
                </a:ln>
                <a:latin typeface="Comic Sans MS" panose="030F0702030302020204" pitchFamily="66" charset="0"/>
              </a:rPr>
              <a:t>Неуралгије</a:t>
            </a:r>
            <a:r>
              <a:rPr lang="sr-Latn-CS" smtClean="0">
                <a:ln>
                  <a:noFill/>
                </a:ln>
                <a:latin typeface="Comic Sans MS" panose="030F0702030302020204" pitchFamily="66" charset="0"/>
              </a:rPr>
              <a:t> </a:t>
            </a:r>
            <a:r>
              <a:rPr lang="sr-Cyrl-CS" smtClean="0">
                <a:ln>
                  <a:noFill/>
                </a:ln>
                <a:latin typeface="Comic Sans MS" panose="030F0702030302020204" pitchFamily="66" charset="0"/>
              </a:rPr>
              <a:t>главе</a:t>
            </a:r>
            <a:r>
              <a:rPr lang="sr-Latn-CS" smtClean="0">
                <a:ln>
                  <a:noFill/>
                </a:ln>
                <a:latin typeface="Comic Sans MS" panose="030F0702030302020204" pitchFamily="66" charset="0"/>
              </a:rPr>
              <a:t> </a:t>
            </a:r>
            <a:r>
              <a:rPr lang="sr-Cyrl-CS" smtClean="0">
                <a:ln>
                  <a:noFill/>
                </a:ln>
                <a:latin typeface="Comic Sans MS" panose="030F0702030302020204" pitchFamily="66" charset="0"/>
              </a:rPr>
              <a:t>и</a:t>
            </a:r>
            <a:r>
              <a:rPr lang="sr-Latn-CS" smtClean="0">
                <a:ln>
                  <a:noFill/>
                </a:ln>
                <a:latin typeface="Comic Sans MS" panose="030F0702030302020204" pitchFamily="66" charset="0"/>
              </a:rPr>
              <a:t> </a:t>
            </a:r>
            <a:r>
              <a:rPr lang="sr-Cyrl-CS" smtClean="0">
                <a:ln>
                  <a:noFill/>
                </a:ln>
                <a:latin typeface="Comic Sans MS" panose="030F0702030302020204" pitchFamily="66" charset="0"/>
              </a:rPr>
              <a:t>врата</a:t>
            </a:r>
            <a:endParaRPr lang="en-US" smtClean="0">
              <a:ln>
                <a:noFill/>
              </a:ln>
              <a:latin typeface="Comic Sans MS" panose="030F0702030302020204" pitchFamily="66" charset="0"/>
            </a:endParaRPr>
          </a:p>
        </p:txBody>
      </p:sp>
      <p:sp>
        <p:nvSpPr>
          <p:cNvPr id="55299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2428876" y="1916113"/>
            <a:ext cx="7489825" cy="3949700"/>
          </a:xfrm>
        </p:spPr>
        <p:txBody>
          <a:bodyPr rtlCol="0">
            <a:normAutofit/>
          </a:bodyPr>
          <a:lstStyle/>
          <a:p>
            <a:pPr eaLnBrk="1" fontAlgn="auto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Неуралгија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тригеминуса</a:t>
            </a:r>
            <a:endParaRPr lang="sr-Latn-CS" sz="1800" dirty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fontAlgn="auto" hangingPunct="1">
              <a:lnSpc>
                <a:spcPct val="90000"/>
              </a:lnSpc>
              <a:buFont typeface="Arial"/>
              <a:buChar char="•"/>
              <a:defRPr/>
            </a:pP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Класична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примарна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идиопатска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есенцијална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eaLnBrk="1" fontAlgn="auto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-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старији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од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50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година</a:t>
            </a:r>
            <a:endParaRPr lang="sr-Latn-CS" sz="1800" dirty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fontAlgn="auto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-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максиларна/мандибуларна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грана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ретко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офталмичка</a:t>
            </a:r>
            <a:endParaRPr lang="sr-Latn-CS" sz="1800" dirty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fontAlgn="auto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-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бол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једностран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болни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грч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лица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), 3%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обостран</a:t>
            </a:r>
            <a:endParaRPr lang="sr-Latn-CS" sz="1800" dirty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fontAlgn="auto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-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убод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ножем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ланцинирајући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),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неколико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секунди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али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eaLnBrk="1" fontAlgn="auto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понавља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неколико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минута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стотинак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дневно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eaLnBrk="1" fontAlgn="auto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-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лош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квалитет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живота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депресија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суицидалне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идеје</a:t>
            </a:r>
            <a:endParaRPr lang="sr-Latn-CS" sz="1800" dirty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fontAlgn="auto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-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напад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провоцира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говор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прање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зуба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бријање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додир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усне</a:t>
            </a:r>
            <a:endParaRPr lang="sr-Latn-CS" sz="1800" dirty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fontAlgn="auto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-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неуролошки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налаз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уредан</a:t>
            </a:r>
            <a:endParaRPr lang="sr-Latn-CS" sz="1800" dirty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341003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7092"/>
    </mc:Choice>
    <mc:Fallback xmlns="">
      <p:transition spd="slow" advTm="57092"/>
    </mc:Fallback>
  </mc:AlternateContent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2190751" y="981075"/>
            <a:ext cx="8385175" cy="7366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sr-Cyrl-CS" smtClean="0">
                <a:ln>
                  <a:noFill/>
                </a:ln>
                <a:latin typeface="Comic Sans MS" panose="030F0702030302020204" pitchFamily="66" charset="0"/>
              </a:rPr>
              <a:t>Неуралгије</a:t>
            </a:r>
            <a:r>
              <a:rPr lang="sr-Latn-CS" smtClean="0">
                <a:ln>
                  <a:noFill/>
                </a:ln>
                <a:latin typeface="Comic Sans MS" panose="030F0702030302020204" pitchFamily="66" charset="0"/>
              </a:rPr>
              <a:t> </a:t>
            </a:r>
            <a:r>
              <a:rPr lang="sr-Cyrl-CS" smtClean="0">
                <a:ln>
                  <a:noFill/>
                </a:ln>
                <a:latin typeface="Comic Sans MS" panose="030F0702030302020204" pitchFamily="66" charset="0"/>
              </a:rPr>
              <a:t>главе</a:t>
            </a:r>
            <a:r>
              <a:rPr lang="sr-Latn-CS" smtClean="0">
                <a:ln>
                  <a:noFill/>
                </a:ln>
                <a:latin typeface="Comic Sans MS" panose="030F0702030302020204" pitchFamily="66" charset="0"/>
              </a:rPr>
              <a:t> </a:t>
            </a:r>
            <a:r>
              <a:rPr lang="sr-Cyrl-CS" smtClean="0">
                <a:ln>
                  <a:noFill/>
                </a:ln>
                <a:latin typeface="Comic Sans MS" panose="030F0702030302020204" pitchFamily="66" charset="0"/>
              </a:rPr>
              <a:t>и</a:t>
            </a:r>
            <a:r>
              <a:rPr lang="sr-Latn-CS" smtClean="0">
                <a:ln>
                  <a:noFill/>
                </a:ln>
                <a:latin typeface="Comic Sans MS" panose="030F0702030302020204" pitchFamily="66" charset="0"/>
              </a:rPr>
              <a:t> </a:t>
            </a:r>
            <a:r>
              <a:rPr lang="sr-Cyrl-CS" smtClean="0">
                <a:ln>
                  <a:noFill/>
                </a:ln>
                <a:latin typeface="Comic Sans MS" panose="030F0702030302020204" pitchFamily="66" charset="0"/>
              </a:rPr>
              <a:t>врата</a:t>
            </a:r>
            <a:endParaRPr lang="en-US" smtClean="0">
              <a:ln>
                <a:noFill/>
              </a:ln>
              <a:latin typeface="Comic Sans MS" panose="030F0702030302020204" pitchFamily="66" charset="0"/>
            </a:endParaRPr>
          </a:p>
        </p:txBody>
      </p:sp>
      <p:sp>
        <p:nvSpPr>
          <p:cNvPr id="55299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2208214" y="3141663"/>
            <a:ext cx="7559675" cy="2159000"/>
          </a:xfrm>
        </p:spPr>
        <p:txBody>
          <a:bodyPr rtlCol="0">
            <a:normAutofit/>
          </a:bodyPr>
          <a:lstStyle/>
          <a:p>
            <a:pPr eaLnBrk="1" fontAlgn="auto" hangingPunct="1">
              <a:lnSpc>
                <a:spcPct val="90000"/>
              </a:lnSpc>
              <a:buFont typeface="Arial"/>
              <a:buChar char="•"/>
              <a:defRPr/>
            </a:pP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Симптоматска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eaLnBrk="1" fontAlgn="auto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-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млађи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од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40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година</a:t>
            </a:r>
            <a:endParaRPr lang="sr-Latn-CS" sz="1800" dirty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fontAlgn="auto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-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патолошки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налаз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неуролошком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налазу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eaLnBrk="1" fontAlgn="auto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-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тумор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МС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херпес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зостер</a:t>
            </a:r>
            <a:endParaRPr lang="en-US" sz="1800" dirty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61567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5139"/>
    </mc:Choice>
    <mc:Fallback xmlns="">
      <p:transition spd="slow" advTm="15139"/>
    </mc:Fallback>
  </mc:AlternateContent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Cyrl-CS" smtClean="0">
                <a:ln>
                  <a:noFill/>
                </a:ln>
                <a:latin typeface="Comic Sans MS" panose="030F0702030302020204" pitchFamily="66" charset="0"/>
              </a:rPr>
              <a:t>Неуралгије</a:t>
            </a:r>
            <a:r>
              <a:rPr lang="sr-Latn-CS" smtClean="0">
                <a:ln>
                  <a:noFill/>
                </a:ln>
                <a:latin typeface="Comic Sans MS" panose="030F0702030302020204" pitchFamily="66" charset="0"/>
              </a:rPr>
              <a:t> </a:t>
            </a:r>
            <a:r>
              <a:rPr lang="sr-Cyrl-CS" smtClean="0">
                <a:ln>
                  <a:noFill/>
                </a:ln>
                <a:latin typeface="Comic Sans MS" panose="030F0702030302020204" pitchFamily="66" charset="0"/>
              </a:rPr>
              <a:t>главе</a:t>
            </a:r>
            <a:r>
              <a:rPr lang="sr-Latn-CS" smtClean="0">
                <a:ln>
                  <a:noFill/>
                </a:ln>
                <a:latin typeface="Comic Sans MS" panose="030F0702030302020204" pitchFamily="66" charset="0"/>
              </a:rPr>
              <a:t> </a:t>
            </a:r>
            <a:r>
              <a:rPr lang="sr-Cyrl-CS" smtClean="0">
                <a:ln>
                  <a:noFill/>
                </a:ln>
                <a:latin typeface="Comic Sans MS" panose="030F0702030302020204" pitchFamily="66" charset="0"/>
              </a:rPr>
              <a:t>и</a:t>
            </a:r>
            <a:r>
              <a:rPr lang="sr-Latn-CS" smtClean="0">
                <a:ln>
                  <a:noFill/>
                </a:ln>
                <a:latin typeface="Comic Sans MS" panose="030F0702030302020204" pitchFamily="66" charset="0"/>
              </a:rPr>
              <a:t> </a:t>
            </a:r>
            <a:r>
              <a:rPr lang="sr-Cyrl-CS" smtClean="0">
                <a:ln>
                  <a:noFill/>
                </a:ln>
                <a:latin typeface="Comic Sans MS" panose="030F0702030302020204" pitchFamily="66" charset="0"/>
              </a:rPr>
              <a:t>врата</a:t>
            </a:r>
            <a:endParaRPr lang="en-US" smtClean="0">
              <a:ln>
                <a:noFill/>
              </a:ln>
              <a:latin typeface="Comic Sans MS" panose="030F0702030302020204" pitchFamily="66" charset="0"/>
            </a:endParaRPr>
          </a:p>
        </p:txBody>
      </p:sp>
      <p:sp>
        <p:nvSpPr>
          <p:cNvPr id="56323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2495550" y="1916113"/>
            <a:ext cx="8007350" cy="5300662"/>
          </a:xfrm>
        </p:spPr>
        <p:txBody>
          <a:bodyPr rtlCol="0">
            <a:normAutofit/>
          </a:bodyPr>
          <a:lstStyle/>
          <a:p>
            <a:pPr eaLnBrk="1" fontAlgn="auto" hangingPunct="1">
              <a:buFont typeface="Wingdings" panose="05000000000000000000" pitchFamily="2" charset="2"/>
              <a:buNone/>
              <a:defRPr/>
            </a:pPr>
            <a:r>
              <a:rPr lang="en-US" sz="20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Neuralgija</a:t>
            </a:r>
            <a:r>
              <a:rPr lang="sr-Latn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trigeminusa</a:t>
            </a:r>
            <a:endParaRPr lang="sr-Latn-CS" sz="2000" dirty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fontAlgn="auto" hangingPunct="1">
              <a:buFont typeface="Arial"/>
              <a:buChar char="•"/>
              <a:defRPr/>
            </a:pPr>
            <a:r>
              <a:rPr lang="en-US" sz="18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Terapija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eaLnBrk="1" fontAlgn="auto" hangingPunct="1">
              <a:buFont typeface="Wingdings" panose="05000000000000000000" pitchFamily="2" charset="2"/>
              <a:buNone/>
              <a:defRPr/>
            </a:pP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- </a:t>
            </a:r>
            <a:r>
              <a:rPr lang="en-US" sz="18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karbamazepin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600-1600 </a:t>
            </a:r>
            <a:r>
              <a:rPr lang="en-U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mg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/24</a:t>
            </a:r>
            <a:r>
              <a:rPr lang="en-U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endParaRPr lang="sr-Latn-CS" sz="1800" dirty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fontAlgn="auto" hangingPunct="1">
              <a:buFont typeface="Wingdings" panose="05000000000000000000" pitchFamily="2" charset="2"/>
              <a:buNone/>
              <a:defRPr/>
            </a:pP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- </a:t>
            </a:r>
            <a:r>
              <a:rPr lang="en-US" sz="18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gabapentin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900-2400 </a:t>
            </a:r>
            <a:r>
              <a:rPr lang="en-U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mg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/24</a:t>
            </a:r>
            <a:r>
              <a:rPr lang="en-U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endParaRPr lang="sr-Latn-CS" sz="1800" dirty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fontAlgn="auto" hangingPunct="1">
              <a:buFont typeface="Wingdings" panose="05000000000000000000" pitchFamily="2" charset="2"/>
              <a:buNone/>
              <a:defRPr/>
            </a:pP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- </a:t>
            </a:r>
            <a:r>
              <a:rPr lang="en-US" sz="18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fenitoin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300 </a:t>
            </a:r>
            <a:r>
              <a:rPr lang="en-U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mg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/24</a:t>
            </a:r>
            <a:r>
              <a:rPr lang="en-U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endParaRPr lang="sr-Latn-CS" sz="1800" dirty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fontAlgn="auto" hangingPunct="1">
              <a:buFont typeface="Wingdings" panose="05000000000000000000" pitchFamily="2" charset="2"/>
              <a:buNone/>
              <a:defRPr/>
            </a:pP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- </a:t>
            </a:r>
            <a:r>
              <a:rPr lang="en-US" sz="18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klonazepam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4-8 </a:t>
            </a:r>
            <a:r>
              <a:rPr lang="en-U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mg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dnevno</a:t>
            </a:r>
            <a:endParaRPr lang="sr-Latn-CS" sz="1800" dirty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fontAlgn="auto" hangingPunct="1">
              <a:buFont typeface="Wingdings" panose="05000000000000000000" pitchFamily="2" charset="2"/>
              <a:buNone/>
              <a:defRPr/>
            </a:pP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- </a:t>
            </a:r>
            <a:r>
              <a:rPr lang="en-US" sz="18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lamotrigin</a:t>
            </a:r>
            <a:endParaRPr lang="sr-Latn-CS" sz="1800" dirty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fontAlgn="auto" hangingPunct="1">
              <a:buFont typeface="Wingdings" panose="05000000000000000000" pitchFamily="2" charset="2"/>
              <a:buNone/>
              <a:defRPr/>
            </a:pP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- </a:t>
            </a:r>
            <a:r>
              <a:rPr lang="en-US" sz="18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topiramat</a:t>
            </a:r>
            <a:endParaRPr lang="sr-Latn-CS" sz="1800" dirty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fontAlgn="auto" hangingPunct="1">
              <a:buFont typeface="Wingdings" panose="05000000000000000000" pitchFamily="2" charset="2"/>
              <a:buNone/>
              <a:defRPr/>
            </a:pP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- </a:t>
            </a:r>
            <a:r>
              <a:rPr lang="en-US" sz="18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hirurške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intervencije</a:t>
            </a:r>
            <a:endParaRPr lang="sr-Latn-CS" sz="1800" dirty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fontAlgn="auto" hangingPunct="1">
              <a:buFont typeface="Wingdings" panose="05000000000000000000" pitchFamily="2" charset="2"/>
              <a:buNone/>
              <a:defRPr/>
            </a:pP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- </a:t>
            </a:r>
            <a:r>
              <a:rPr lang="en-US" sz="18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termokoagulacija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Gaserovog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gangliona</a:t>
            </a:r>
            <a:endParaRPr lang="sr-Latn-CS" sz="1800" dirty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fontAlgn="auto" hangingPunct="1">
              <a:buFont typeface="Wingdings" panose="05000000000000000000" pitchFamily="2" charset="2"/>
              <a:buNone/>
              <a:defRPr/>
            </a:pP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- </a:t>
            </a:r>
            <a:r>
              <a:rPr lang="en-US" sz="18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dekompresja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trigeminalnog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nerva</a:t>
            </a:r>
            <a:endParaRPr lang="sr-Latn-CS" sz="1800" dirty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fontAlgn="auto" hangingPunct="1">
              <a:buFont typeface="Wingdings" panose="05000000000000000000" pitchFamily="2" charset="2"/>
              <a:buNone/>
              <a:defRPr/>
            </a:pP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- </a:t>
            </a:r>
            <a:r>
              <a:rPr lang="en-US" sz="18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stereotaksična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radiohirurgija</a:t>
            </a:r>
            <a:endParaRPr lang="en-US" sz="1800" dirty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325860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9000"/>
    </mc:Choice>
    <mc:Fallback xmlns="">
      <p:transition spd="slow" advTm="29000"/>
    </mc:Fallback>
  </mc:AlternateContent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Cyrl-CS" smtClean="0">
                <a:ln>
                  <a:noFill/>
                </a:ln>
                <a:latin typeface="Comic Sans MS" panose="030F0702030302020204" pitchFamily="66" charset="0"/>
              </a:rPr>
              <a:t>Неуралгије</a:t>
            </a:r>
            <a:r>
              <a:rPr lang="sr-Latn-CS" smtClean="0">
                <a:ln>
                  <a:noFill/>
                </a:ln>
                <a:latin typeface="Comic Sans MS" panose="030F0702030302020204" pitchFamily="66" charset="0"/>
              </a:rPr>
              <a:t> </a:t>
            </a:r>
            <a:r>
              <a:rPr lang="sr-Cyrl-CS" smtClean="0">
                <a:ln>
                  <a:noFill/>
                </a:ln>
                <a:latin typeface="Comic Sans MS" panose="030F0702030302020204" pitchFamily="66" charset="0"/>
              </a:rPr>
              <a:t>главе</a:t>
            </a:r>
            <a:r>
              <a:rPr lang="sr-Latn-CS" smtClean="0">
                <a:ln>
                  <a:noFill/>
                </a:ln>
                <a:latin typeface="Comic Sans MS" panose="030F0702030302020204" pitchFamily="66" charset="0"/>
              </a:rPr>
              <a:t> </a:t>
            </a:r>
            <a:r>
              <a:rPr lang="sr-Cyrl-CS" smtClean="0">
                <a:ln>
                  <a:noFill/>
                </a:ln>
                <a:latin typeface="Comic Sans MS" panose="030F0702030302020204" pitchFamily="66" charset="0"/>
              </a:rPr>
              <a:t>и</a:t>
            </a:r>
            <a:r>
              <a:rPr lang="sr-Latn-CS" smtClean="0">
                <a:ln>
                  <a:noFill/>
                </a:ln>
                <a:latin typeface="Comic Sans MS" panose="030F0702030302020204" pitchFamily="66" charset="0"/>
              </a:rPr>
              <a:t> </a:t>
            </a:r>
            <a:r>
              <a:rPr lang="sr-Cyrl-CS" smtClean="0">
                <a:ln>
                  <a:noFill/>
                </a:ln>
                <a:latin typeface="Comic Sans MS" panose="030F0702030302020204" pitchFamily="66" charset="0"/>
              </a:rPr>
              <a:t>врата</a:t>
            </a:r>
            <a:endParaRPr lang="en-US" smtClean="0">
              <a:ln>
                <a:noFill/>
              </a:ln>
              <a:latin typeface="Comic Sans MS" panose="030F0702030302020204" pitchFamily="66" charset="0"/>
            </a:endParaRPr>
          </a:p>
        </p:txBody>
      </p:sp>
      <p:sp>
        <p:nvSpPr>
          <p:cNvPr id="64515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2208213" y="2852738"/>
            <a:ext cx="9144000" cy="4191000"/>
          </a:xfrm>
        </p:spPr>
        <p:txBody>
          <a:bodyPr/>
          <a:lstStyle/>
          <a:p>
            <a:pPr eaLnBrk="1" hangingPunct="1"/>
            <a:r>
              <a:rPr lang="sr-Cyrl-CS" sz="2000">
                <a:latin typeface="Times New Roman" panose="02020603050405020304" pitchFamily="18" charset="0"/>
                <a:cs typeface="Times New Roman" panose="02020603050405020304" pitchFamily="18" charset="0"/>
              </a:rPr>
              <a:t>Глософарингеална</a:t>
            </a:r>
            <a:r>
              <a:rPr lang="sr-Latn-C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000">
                <a:latin typeface="Times New Roman" panose="02020603050405020304" pitchFamily="18" charset="0"/>
                <a:cs typeface="Times New Roman" panose="02020603050405020304" pitchFamily="18" charset="0"/>
              </a:rPr>
              <a:t>неуралгија</a:t>
            </a:r>
            <a:endParaRPr lang="sr-Latn-CS" sz="20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sr-Latn-C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       - </a:t>
            </a:r>
            <a:r>
              <a:rPr lang="sr-Cyrl-CS" sz="2000">
                <a:latin typeface="Times New Roman" panose="02020603050405020304" pitchFamily="18" charset="0"/>
                <a:cs typeface="Times New Roman" panose="02020603050405020304" pitchFamily="18" charset="0"/>
              </a:rPr>
              <a:t>код</a:t>
            </a:r>
            <a:r>
              <a:rPr lang="sr-Latn-C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000">
                <a:latin typeface="Times New Roman" panose="02020603050405020304" pitchFamily="18" charset="0"/>
                <a:cs typeface="Times New Roman" panose="02020603050405020304" pitchFamily="18" charset="0"/>
              </a:rPr>
              <a:t>старијих</a:t>
            </a:r>
            <a:r>
              <a:rPr lang="sr-Latn-C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000">
                <a:latin typeface="Times New Roman" panose="02020603050405020304" pitchFamily="18" charset="0"/>
                <a:cs typeface="Times New Roman" panose="02020603050405020304" pitchFamily="18" charset="0"/>
              </a:rPr>
              <a:t>особа</a:t>
            </a:r>
            <a:endParaRPr lang="sr-Latn-CS" sz="20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sr-Latn-C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       - </a:t>
            </a:r>
            <a:r>
              <a:rPr lang="sr-Cyrl-CS" sz="2000">
                <a:latin typeface="Times New Roman" panose="02020603050405020304" pitchFamily="18" charset="0"/>
                <a:cs typeface="Times New Roman" panose="02020603050405020304" pitchFamily="18" charset="0"/>
              </a:rPr>
              <a:t>нагли</a:t>
            </a:r>
            <a:r>
              <a:rPr lang="sr-Latn-C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000">
                <a:latin typeface="Times New Roman" panose="02020603050405020304" pitchFamily="18" charset="0"/>
                <a:cs typeface="Times New Roman" panose="02020603050405020304" pitchFamily="18" charset="0"/>
              </a:rPr>
              <a:t>напади</a:t>
            </a:r>
            <a:r>
              <a:rPr lang="sr-Latn-C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000">
                <a:latin typeface="Times New Roman" panose="02020603050405020304" pitchFamily="18" charset="0"/>
                <a:cs typeface="Times New Roman" panose="02020603050405020304" pitchFamily="18" charset="0"/>
              </a:rPr>
              <a:t>јаког</a:t>
            </a:r>
            <a:r>
              <a:rPr lang="sr-Latn-C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000">
                <a:latin typeface="Times New Roman" panose="02020603050405020304" pitchFamily="18" charset="0"/>
                <a:cs typeface="Times New Roman" panose="02020603050405020304" pitchFamily="18" charset="0"/>
              </a:rPr>
              <a:t>једностраног</a:t>
            </a:r>
            <a:r>
              <a:rPr lang="sr-Latn-C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000">
                <a:latin typeface="Times New Roman" panose="02020603050405020304" pitchFamily="18" charset="0"/>
                <a:cs typeface="Times New Roman" panose="02020603050405020304" pitchFamily="18" charset="0"/>
              </a:rPr>
              <a:t>бола</a:t>
            </a:r>
            <a:r>
              <a:rPr lang="sr-Latn-C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000">
                <a:latin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lang="sr-Latn-C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000">
                <a:latin typeface="Times New Roman" panose="02020603050405020304" pitchFamily="18" charset="0"/>
                <a:cs typeface="Times New Roman" panose="02020603050405020304" pitchFamily="18" charset="0"/>
              </a:rPr>
              <a:t>бази језика</a:t>
            </a:r>
            <a:r>
              <a:rPr lang="sr-Latn-CS" sz="200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sr-Latn-C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         </a:t>
            </a:r>
            <a:r>
              <a:rPr lang="sr-Cyrl-CS" sz="2000">
                <a:latin typeface="Times New Roman" panose="02020603050405020304" pitchFamily="18" charset="0"/>
                <a:cs typeface="Times New Roman" panose="02020603050405020304" pitchFamily="18" charset="0"/>
              </a:rPr>
              <a:t>крајника</a:t>
            </a:r>
            <a:r>
              <a:rPr lang="sr-Latn-C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000"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sr-Latn-C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000">
                <a:latin typeface="Times New Roman" panose="02020603050405020304" pitchFamily="18" charset="0"/>
                <a:cs typeface="Times New Roman" panose="02020603050405020304" pitchFamily="18" charset="0"/>
              </a:rPr>
              <a:t>хипофарингса</a:t>
            </a:r>
            <a:r>
              <a:rPr lang="sr-Latn-C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000">
                <a:latin typeface="Times New Roman" panose="02020603050405020304" pitchFamily="18" charset="0"/>
                <a:cs typeface="Times New Roman" panose="02020603050405020304" pitchFamily="18" charset="0"/>
              </a:rPr>
              <a:t>са</a:t>
            </a:r>
            <a:r>
              <a:rPr lang="sr-Latn-C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000">
                <a:latin typeface="Times New Roman" panose="02020603050405020304" pitchFamily="18" charset="0"/>
                <a:cs typeface="Times New Roman" panose="02020603050405020304" pitchFamily="18" charset="0"/>
              </a:rPr>
              <a:t>ширењем</a:t>
            </a:r>
            <a:r>
              <a:rPr lang="sr-Latn-C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000">
                <a:latin typeface="Times New Roman" panose="02020603050405020304" pitchFamily="18" charset="0"/>
                <a:cs typeface="Times New Roman" panose="02020603050405020304" pitchFamily="18" charset="0"/>
              </a:rPr>
              <a:t>ка</a:t>
            </a:r>
            <a:r>
              <a:rPr lang="sr-Latn-C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000">
                <a:latin typeface="Times New Roman" panose="02020603050405020304" pitchFamily="18" charset="0"/>
                <a:cs typeface="Times New Roman" panose="02020603050405020304" pitchFamily="18" charset="0"/>
              </a:rPr>
              <a:t>уху</a:t>
            </a:r>
            <a:endParaRPr lang="sr-Latn-CS" sz="20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sr-Latn-C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       - </a:t>
            </a:r>
            <a:r>
              <a:rPr lang="sr-Cyrl-CS" sz="2000">
                <a:latin typeface="Times New Roman" panose="02020603050405020304" pitchFamily="18" charset="0"/>
                <a:cs typeface="Times New Roman" panose="02020603050405020304" pitchFamily="18" charset="0"/>
              </a:rPr>
              <a:t>бол</a:t>
            </a:r>
            <a:r>
              <a:rPr lang="sr-Latn-C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000">
                <a:latin typeface="Times New Roman" panose="02020603050405020304" pitchFamily="18" charset="0"/>
                <a:cs typeface="Times New Roman" panose="02020603050405020304" pitchFamily="18" charset="0"/>
              </a:rPr>
              <a:t>провоцира</a:t>
            </a:r>
            <a:r>
              <a:rPr lang="sr-Latn-C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000">
                <a:latin typeface="Times New Roman" panose="02020603050405020304" pitchFamily="18" charset="0"/>
                <a:cs typeface="Times New Roman" panose="02020603050405020304" pitchFamily="18" charset="0"/>
              </a:rPr>
              <a:t>гутање</a:t>
            </a:r>
            <a:r>
              <a:rPr lang="sr-Latn-C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000">
                <a:latin typeface="Times New Roman" panose="02020603050405020304" pitchFamily="18" charset="0"/>
                <a:cs typeface="Times New Roman" panose="02020603050405020304" pitchFamily="18" charset="0"/>
              </a:rPr>
              <a:t>посебно</a:t>
            </a:r>
            <a:r>
              <a:rPr lang="sr-Latn-C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000">
                <a:latin typeface="Times New Roman" panose="02020603050405020304" pitchFamily="18" charset="0"/>
                <a:cs typeface="Times New Roman" panose="02020603050405020304" pitchFamily="18" charset="0"/>
              </a:rPr>
              <a:t>хладне</a:t>
            </a:r>
            <a:r>
              <a:rPr lang="sr-Latn-C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000">
                <a:latin typeface="Times New Roman" panose="02020603050405020304" pitchFamily="18" charset="0"/>
                <a:cs typeface="Times New Roman" panose="02020603050405020304" pitchFamily="18" charset="0"/>
              </a:rPr>
              <a:t>течности</a:t>
            </a:r>
            <a:endParaRPr lang="sr-Latn-CS" sz="20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004946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068"/>
    </mc:Choice>
    <mc:Fallback xmlns="">
      <p:transition spd="slow" advTm="20068"/>
    </mc:Fallback>
  </mc:AlternateContent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Cyrl-CS" smtClean="0">
                <a:ln>
                  <a:noFill/>
                </a:ln>
                <a:latin typeface="Comic Sans MS" panose="030F0702030302020204" pitchFamily="66" charset="0"/>
              </a:rPr>
              <a:t>Неуралгије</a:t>
            </a:r>
            <a:r>
              <a:rPr lang="sr-Latn-CS" smtClean="0">
                <a:ln>
                  <a:noFill/>
                </a:ln>
                <a:latin typeface="Comic Sans MS" panose="030F0702030302020204" pitchFamily="66" charset="0"/>
              </a:rPr>
              <a:t> </a:t>
            </a:r>
            <a:r>
              <a:rPr lang="sr-Cyrl-CS" smtClean="0">
                <a:ln>
                  <a:noFill/>
                </a:ln>
                <a:latin typeface="Comic Sans MS" panose="030F0702030302020204" pitchFamily="66" charset="0"/>
              </a:rPr>
              <a:t>главе</a:t>
            </a:r>
            <a:r>
              <a:rPr lang="sr-Latn-CS" smtClean="0">
                <a:ln>
                  <a:noFill/>
                </a:ln>
                <a:latin typeface="Comic Sans MS" panose="030F0702030302020204" pitchFamily="66" charset="0"/>
              </a:rPr>
              <a:t> </a:t>
            </a:r>
            <a:r>
              <a:rPr lang="sr-Cyrl-CS" smtClean="0">
                <a:ln>
                  <a:noFill/>
                </a:ln>
                <a:latin typeface="Comic Sans MS" panose="030F0702030302020204" pitchFamily="66" charset="0"/>
              </a:rPr>
              <a:t>и</a:t>
            </a:r>
            <a:r>
              <a:rPr lang="sr-Latn-CS" smtClean="0">
                <a:ln>
                  <a:noFill/>
                </a:ln>
                <a:latin typeface="Comic Sans MS" panose="030F0702030302020204" pitchFamily="66" charset="0"/>
              </a:rPr>
              <a:t> </a:t>
            </a:r>
            <a:r>
              <a:rPr lang="sr-Cyrl-CS" smtClean="0">
                <a:ln>
                  <a:noFill/>
                </a:ln>
                <a:latin typeface="Comic Sans MS" panose="030F0702030302020204" pitchFamily="66" charset="0"/>
              </a:rPr>
              <a:t>врата</a:t>
            </a:r>
            <a:endParaRPr lang="en-US" smtClean="0">
              <a:ln>
                <a:noFill/>
              </a:ln>
              <a:latin typeface="Comic Sans MS" panose="030F0702030302020204" pitchFamily="66" charset="0"/>
            </a:endParaRPr>
          </a:p>
        </p:txBody>
      </p:sp>
      <p:sp>
        <p:nvSpPr>
          <p:cNvPr id="65539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2566988" y="2924176"/>
            <a:ext cx="6799262" cy="3444875"/>
          </a:xfrm>
        </p:spPr>
        <p:txBody>
          <a:bodyPr/>
          <a:lstStyle/>
          <a:p>
            <a:pPr eaLnBrk="1" hangingPunct="1"/>
            <a:r>
              <a:rPr lang="sr-Cyrl-CS" sz="2000">
                <a:latin typeface="Times New Roman" panose="02020603050405020304" pitchFamily="18" charset="0"/>
                <a:cs typeface="Times New Roman" panose="02020603050405020304" pitchFamily="18" charset="0"/>
              </a:rPr>
              <a:t>Окципитална</a:t>
            </a:r>
            <a:r>
              <a:rPr lang="sr-Latn-C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000">
                <a:latin typeface="Times New Roman" panose="02020603050405020304" pitchFamily="18" charset="0"/>
                <a:cs typeface="Times New Roman" panose="02020603050405020304" pitchFamily="18" charset="0"/>
              </a:rPr>
              <a:t>неуралгија</a:t>
            </a:r>
            <a:endParaRPr lang="sr-Latn-CS" sz="20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sr-Latn-C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      - </a:t>
            </a:r>
            <a:r>
              <a:rPr lang="sr-Cyrl-CS" sz="2000">
                <a:latin typeface="Times New Roman" panose="02020603050405020304" pitchFamily="18" charset="0"/>
                <a:cs typeface="Times New Roman" panose="02020603050405020304" pitchFamily="18" charset="0"/>
              </a:rPr>
              <a:t>болови</a:t>
            </a:r>
            <a:r>
              <a:rPr lang="sr-Latn-C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000">
                <a:latin typeface="Times New Roman" panose="02020603050405020304" pitchFamily="18" charset="0"/>
                <a:cs typeface="Times New Roman" panose="02020603050405020304" pitchFamily="18" charset="0"/>
              </a:rPr>
              <a:t>се</a:t>
            </a:r>
            <a:r>
              <a:rPr lang="sr-Latn-C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000">
                <a:latin typeface="Times New Roman" panose="02020603050405020304" pitchFamily="18" charset="0"/>
                <a:cs typeface="Times New Roman" panose="02020603050405020304" pitchFamily="18" charset="0"/>
              </a:rPr>
              <a:t>шире</a:t>
            </a:r>
            <a:r>
              <a:rPr lang="sr-Latn-C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000">
                <a:latin typeface="Times New Roman" panose="02020603050405020304" pitchFamily="18" charset="0"/>
                <a:cs typeface="Times New Roman" panose="02020603050405020304" pitchFamily="18" charset="0"/>
              </a:rPr>
              <a:t>ка</a:t>
            </a:r>
            <a:r>
              <a:rPr lang="sr-Latn-C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000">
                <a:latin typeface="Times New Roman" panose="02020603050405020304" pitchFamily="18" charset="0"/>
                <a:cs typeface="Times New Roman" panose="02020603050405020304" pitchFamily="18" charset="0"/>
              </a:rPr>
              <a:t>вертексу</a:t>
            </a:r>
            <a:endParaRPr lang="sr-Latn-CS" sz="20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sr-Latn-C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      - </a:t>
            </a:r>
            <a:r>
              <a:rPr lang="sr-Cyrl-CS" sz="2000">
                <a:latin typeface="Times New Roman" panose="02020603050405020304" pitchFamily="18" charset="0"/>
                <a:cs typeface="Times New Roman" panose="02020603050405020304" pitchFamily="18" charset="0"/>
              </a:rPr>
              <a:t>настаје</a:t>
            </a:r>
            <a:r>
              <a:rPr lang="sr-Latn-C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000">
                <a:latin typeface="Times New Roman" panose="02020603050405020304" pitchFamily="18" charset="0"/>
                <a:cs typeface="Times New Roman" panose="02020603050405020304" pitchFamily="18" charset="0"/>
              </a:rPr>
              <a:t>услед</a:t>
            </a:r>
            <a:r>
              <a:rPr lang="sr-Latn-C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000">
                <a:latin typeface="Times New Roman" panose="02020603050405020304" pitchFamily="18" charset="0"/>
                <a:cs typeface="Times New Roman" panose="02020603050405020304" pitchFamily="18" charset="0"/>
              </a:rPr>
              <a:t>компресије</a:t>
            </a:r>
            <a:r>
              <a:rPr lang="sr-Latn-C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000">
                <a:latin typeface="Times New Roman" panose="02020603050405020304" pitchFamily="18" charset="0"/>
                <a:cs typeface="Times New Roman" panose="02020603050405020304" pitchFamily="18" charset="0"/>
              </a:rPr>
              <a:t>малог</a:t>
            </a:r>
            <a:r>
              <a:rPr lang="sr-Latn-C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000">
                <a:latin typeface="Times New Roman" panose="02020603050405020304" pitchFamily="18" charset="0"/>
                <a:cs typeface="Times New Roman" panose="02020603050405020304" pitchFamily="18" charset="0"/>
              </a:rPr>
              <a:t>или</a:t>
            </a:r>
            <a:r>
              <a:rPr lang="sr-Latn-C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000">
                <a:latin typeface="Times New Roman" panose="02020603050405020304" pitchFamily="18" charset="0"/>
                <a:cs typeface="Times New Roman" panose="02020603050405020304" pitchFamily="18" charset="0"/>
              </a:rPr>
              <a:t>великог</a:t>
            </a:r>
            <a:r>
              <a:rPr lang="sr-Latn-C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sr-Latn-C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         </a:t>
            </a:r>
            <a:r>
              <a:rPr lang="sr-Cyrl-CS" sz="2000">
                <a:latin typeface="Times New Roman" panose="02020603050405020304" pitchFamily="18" charset="0"/>
                <a:cs typeface="Times New Roman" panose="02020603050405020304" pitchFamily="18" charset="0"/>
              </a:rPr>
              <a:t>окципиталног</a:t>
            </a:r>
            <a:r>
              <a:rPr lang="sr-Latn-C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000">
                <a:latin typeface="Times New Roman" panose="02020603050405020304" pitchFamily="18" charset="0"/>
                <a:cs typeface="Times New Roman" panose="02020603050405020304" pitchFamily="18" charset="0"/>
              </a:rPr>
              <a:t>нерва</a:t>
            </a:r>
            <a:endParaRPr lang="en-US" sz="20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8796601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8929"/>
    </mc:Choice>
    <mc:Fallback xmlns="">
      <p:transition spd="slow" advTm="18929"/>
    </mc:Fallback>
  </mc:AlternateContent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1703388" y="765176"/>
            <a:ext cx="8964612" cy="1096963"/>
          </a:xfrm>
        </p:spPr>
        <p:txBody>
          <a:bodyPr rtlCol="0">
            <a:normAutofit fontScale="90000"/>
          </a:bodyPr>
          <a:lstStyle/>
          <a:p>
            <a:pPr>
              <a:defRPr/>
            </a:pPr>
            <a:r>
              <a:rPr lang="en-U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omic Sans MS" pitchFamily="66" charset="0"/>
              </a:rPr>
              <a:t/>
            </a:r>
            <a:br>
              <a:rPr lang="en-U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omic Sans MS" pitchFamily="66" charset="0"/>
              </a:rPr>
            </a:br>
            <a:r>
              <a:rPr lang="sr-Cyrl-C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omic Sans MS" pitchFamily="66" charset="0"/>
              </a:rPr>
              <a:t>Главобоље</a:t>
            </a:r>
            <a:r>
              <a:rPr lang="sr-Latn-C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omic Sans MS" pitchFamily="66" charset="0"/>
              </a:rPr>
              <a:t> – </a:t>
            </a:r>
            <a:r>
              <a:rPr lang="sr-Cyrl-C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omic Sans MS" pitchFamily="66" charset="0"/>
              </a:rPr>
              <a:t>дијагностички</a:t>
            </a:r>
            <a:r>
              <a:rPr lang="sr-Latn-C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omic Sans MS" pitchFamily="66" charset="0"/>
              </a:rPr>
              <a:t> </a:t>
            </a:r>
            <a:r>
              <a:rPr lang="sr-Cyrl-C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omic Sans MS" pitchFamily="66" charset="0"/>
              </a:rPr>
              <a:t>поступак</a:t>
            </a:r>
            <a:endParaRPr lang="en-US" dirty="0" smtClean="0">
              <a:solidFill>
                <a:schemeClr val="tx1">
                  <a:lumMod val="85000"/>
                  <a:lumOff val="15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66563" name="Rectangle 3"/>
          <p:cNvSpPr>
            <a:spLocks noGrp="1" noRot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sr-Latn-CS" smtClean="0">
              <a:latin typeface="Comic Sans MS" panose="030F0702030302020204" pitchFamily="66" charset="0"/>
            </a:endParaRPr>
          </a:p>
          <a:p>
            <a:pPr eaLnBrk="1" hangingPunct="1"/>
            <a:r>
              <a:rPr lang="sr-Cyrl-CS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Анамнеза</a:t>
            </a:r>
            <a:endParaRPr lang="sr-Latn-CS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/>
            <a:endParaRPr lang="sr-Latn-CS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/>
            <a:r>
              <a:rPr lang="sr-Cyrl-CS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Неуролошки</a:t>
            </a:r>
            <a:r>
              <a:rPr lang="sr-Latn-CS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налаз</a:t>
            </a:r>
            <a:endParaRPr lang="sr-Latn-CS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/>
            <a:endParaRPr lang="sr-Latn-CS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/>
            <a:r>
              <a:rPr lang="sr-Cyrl-CS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Допунска</a:t>
            </a:r>
            <a:r>
              <a:rPr lang="sr-Latn-CS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испитивања</a:t>
            </a:r>
            <a:endParaRPr lang="en-US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683747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969"/>
    </mc:Choice>
    <mc:Fallback xmlns="">
      <p:transition spd="slow" advTm="10969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sr-Latn-RS" smtClean="0">
              <a:ln>
                <a:noFill/>
              </a:ln>
            </a:endParaRPr>
          </a:p>
        </p:txBody>
      </p:sp>
      <p:sp>
        <p:nvSpPr>
          <p:cNvPr id="21507" name="Rectangle 3"/>
          <p:cNvSpPr>
            <a:spLocks noGrp="1" noRot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sr-Latn-RS" smtClean="0"/>
          </a:p>
        </p:txBody>
      </p:sp>
      <p:pic>
        <p:nvPicPr>
          <p:cNvPr id="2150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9288" y="1916114"/>
            <a:ext cx="8507412" cy="4421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122991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8913"/>
    </mc:Choice>
    <mc:Fallback xmlns="">
      <p:transition spd="slow" advTm="18913"/>
    </mc:Fallback>
  </mc:AlternateContent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Cyrl-CS" smtClean="0">
                <a:ln>
                  <a:noFill/>
                </a:ln>
                <a:latin typeface="Comic Sans MS" panose="030F0702030302020204" pitchFamily="66" charset="0"/>
              </a:rPr>
              <a:t>Анамнеза</a:t>
            </a:r>
            <a:r>
              <a:rPr lang="sr-Latn-CS" smtClean="0">
                <a:ln>
                  <a:noFill/>
                </a:ln>
                <a:latin typeface="Comic Sans MS" panose="030F0702030302020204" pitchFamily="66" charset="0"/>
              </a:rPr>
              <a:t> </a:t>
            </a:r>
            <a:endParaRPr lang="en-US" smtClean="0">
              <a:ln>
                <a:noFill/>
              </a:ln>
              <a:latin typeface="Comic Sans MS" panose="030F0702030302020204" pitchFamily="66" charset="0"/>
            </a:endParaRPr>
          </a:p>
        </p:txBody>
      </p:sp>
      <p:sp>
        <p:nvSpPr>
          <p:cNvPr id="67587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2135188" y="2781300"/>
            <a:ext cx="7561262" cy="3314700"/>
          </a:xfrm>
        </p:spPr>
        <p:txBody>
          <a:bodyPr/>
          <a:lstStyle/>
          <a:p>
            <a:pPr eaLnBrk="1" hangingPunct="1"/>
            <a:endParaRPr lang="sr-Latn-CS" smtClean="0">
              <a:latin typeface="Comic Sans MS" panose="030F0702030302020204" pitchFamily="66" charset="0"/>
            </a:endParaRPr>
          </a:p>
          <a:p>
            <a:pPr eaLnBrk="1" hangingPunct="1"/>
            <a:r>
              <a:rPr lang="sr-Cyrl-CS" sz="1800">
                <a:latin typeface="Times New Roman" panose="02020603050405020304" pitchFamily="18" charset="0"/>
                <a:cs typeface="Times New Roman" panose="02020603050405020304" pitchFamily="18" charset="0"/>
              </a:rPr>
              <a:t>неуролошки</a:t>
            </a:r>
            <a:r>
              <a:rPr lang="sr-Latn-CS" sz="18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800">
                <a:latin typeface="Times New Roman" panose="02020603050405020304" pitchFamily="18" charset="0"/>
                <a:cs typeface="Times New Roman" panose="02020603050405020304" pitchFamily="18" charset="0"/>
              </a:rPr>
              <a:t>налаз</a:t>
            </a:r>
            <a:r>
              <a:rPr lang="sr-Latn-CS" sz="18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800">
                <a:latin typeface="Times New Roman" panose="02020603050405020304" pitchFamily="18" charset="0"/>
                <a:cs typeface="Times New Roman" panose="02020603050405020304" pitchFamily="18" charset="0"/>
              </a:rPr>
              <a:t>често</a:t>
            </a:r>
            <a:r>
              <a:rPr lang="sr-Latn-CS" sz="18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800">
                <a:latin typeface="Times New Roman" panose="02020603050405020304" pitchFamily="18" charset="0"/>
                <a:cs typeface="Times New Roman" panose="02020603050405020304" pitchFamily="18" charset="0"/>
              </a:rPr>
              <a:t>уредан</a:t>
            </a:r>
            <a:endParaRPr lang="sr-Latn-CS" sz="18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/>
            <a:endParaRPr lang="sr-Latn-CS" sz="18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/>
            <a:r>
              <a:rPr lang="sr-Cyrl-CS" sz="1800">
                <a:latin typeface="Times New Roman" panose="02020603050405020304" pitchFamily="18" charset="0"/>
                <a:cs typeface="Times New Roman" panose="02020603050405020304" pitchFamily="18" charset="0"/>
              </a:rPr>
              <a:t>Кључ</a:t>
            </a:r>
            <a:r>
              <a:rPr lang="sr-Latn-CS" sz="18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800">
                <a:latin typeface="Times New Roman" panose="02020603050405020304" pitchFamily="18" charset="0"/>
                <a:cs typeface="Times New Roman" panose="02020603050405020304" pitchFamily="18" charset="0"/>
              </a:rPr>
              <a:t>за</a:t>
            </a:r>
            <a:r>
              <a:rPr lang="sr-Latn-CS" sz="18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800">
                <a:latin typeface="Times New Roman" panose="02020603050405020304" pitchFamily="18" charset="0"/>
                <a:cs typeface="Times New Roman" panose="02020603050405020304" pitchFamily="18" charset="0"/>
              </a:rPr>
              <a:t>дијагнозу</a:t>
            </a:r>
            <a:r>
              <a:rPr lang="sr-Latn-CS" sz="18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800">
                <a:latin typeface="Times New Roman" panose="02020603050405020304" pitchFamily="18" charset="0"/>
                <a:cs typeface="Times New Roman" panose="02020603050405020304" pitchFamily="18" charset="0"/>
              </a:rPr>
              <a:t>је</a:t>
            </a:r>
            <a:r>
              <a:rPr lang="sr-Latn-CS" sz="18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800">
                <a:latin typeface="Times New Roman" panose="02020603050405020304" pitchFamily="18" charset="0"/>
                <a:cs typeface="Times New Roman" panose="02020603050405020304" pitchFamily="18" charset="0"/>
              </a:rPr>
              <a:t>детаљна</a:t>
            </a:r>
            <a:r>
              <a:rPr lang="sr-Latn-CS" sz="18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800"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sr-Latn-CS" sz="18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800">
                <a:latin typeface="Times New Roman" panose="02020603050405020304" pitchFamily="18" charset="0"/>
                <a:cs typeface="Times New Roman" panose="02020603050405020304" pitchFamily="18" charset="0"/>
              </a:rPr>
              <a:t>структурирана</a:t>
            </a:r>
            <a:r>
              <a:rPr lang="sr-Latn-CS" sz="180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sr-Cyrl-CS" sz="1800">
                <a:latin typeface="Times New Roman" panose="02020603050405020304" pitchFamily="18" charset="0"/>
                <a:cs typeface="Times New Roman" panose="02020603050405020304" pitchFamily="18" charset="0"/>
              </a:rPr>
              <a:t>вођена</a:t>
            </a:r>
            <a:r>
              <a:rPr lang="sr-Latn-CS" sz="180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sr-Cyrl-CS" sz="1800">
                <a:latin typeface="Times New Roman" panose="02020603050405020304" pitchFamily="18" charset="0"/>
                <a:cs typeface="Times New Roman" panose="02020603050405020304" pitchFamily="18" charset="0"/>
              </a:rPr>
              <a:t>анамнеза</a:t>
            </a:r>
            <a:r>
              <a:rPr lang="sr-Latn-CS" sz="18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eaLnBrk="1" hangingPunct="1"/>
            <a:endParaRPr lang="sr-Latn-CS" smtClean="0">
              <a:latin typeface="Comic Sans MS" panose="030F0702030302020204" pitchFamily="66" charset="0"/>
            </a:endParaRP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sr-Latn-CS" smtClean="0">
                <a:latin typeface="Comic Sans MS" panose="030F0702030302020204" pitchFamily="66" charset="0"/>
              </a:rPr>
              <a:t>  </a:t>
            </a:r>
            <a:endParaRPr lang="en-US" smtClean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076697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1186"/>
    </mc:Choice>
    <mc:Fallback xmlns="">
      <p:transition spd="slow" advTm="11186"/>
    </mc:Fallback>
  </mc:AlternateContent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Cyrl-CS" smtClean="0">
                <a:ln>
                  <a:noFill/>
                </a:ln>
                <a:latin typeface="Comic Sans MS" panose="030F0702030302020204" pitchFamily="66" charset="0"/>
              </a:rPr>
              <a:t>Анамнеза</a:t>
            </a:r>
            <a:r>
              <a:rPr lang="sr-Latn-CS" smtClean="0">
                <a:ln>
                  <a:noFill/>
                </a:ln>
                <a:latin typeface="Comic Sans MS" panose="030F0702030302020204" pitchFamily="66" charset="0"/>
              </a:rPr>
              <a:t> - </a:t>
            </a:r>
            <a:r>
              <a:rPr lang="sr-Cyrl-CS" smtClean="0">
                <a:ln>
                  <a:noFill/>
                </a:ln>
                <a:latin typeface="Comic Sans MS" panose="030F0702030302020204" pitchFamily="66" charset="0"/>
              </a:rPr>
              <a:t>з</a:t>
            </a:r>
            <a:r>
              <a:rPr lang="sr-Cyrl-CS" sz="3600">
                <a:latin typeface="Comic Sans MS" panose="030F0702030302020204" pitchFamily="66" charset="0"/>
              </a:rPr>
              <a:t>начајна</a:t>
            </a:r>
            <a:r>
              <a:rPr lang="sr-Latn-CS" sz="3600">
                <a:latin typeface="Comic Sans MS" panose="030F0702030302020204" pitchFamily="66" charset="0"/>
              </a:rPr>
              <a:t> </a:t>
            </a:r>
            <a:r>
              <a:rPr lang="sr-Cyrl-CS" sz="3600">
                <a:latin typeface="Comic Sans MS" panose="030F0702030302020204" pitchFamily="66" charset="0"/>
              </a:rPr>
              <a:t>питања</a:t>
            </a:r>
            <a:endParaRPr lang="en-US" sz="3600">
              <a:latin typeface="Comic Sans MS" panose="030F0702030302020204" pitchFamily="66" charset="0"/>
            </a:endParaRPr>
          </a:p>
        </p:txBody>
      </p:sp>
      <p:sp>
        <p:nvSpPr>
          <p:cNvPr id="15363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2362200" y="1357314"/>
            <a:ext cx="8007350" cy="4738687"/>
          </a:xfrm>
        </p:spPr>
        <p:txBody>
          <a:bodyPr rtlCol="0">
            <a:noAutofit/>
          </a:bodyPr>
          <a:lstStyle/>
          <a:p>
            <a:pPr eaLnBrk="1" fontAlgn="auto" hangingPunct="1">
              <a:lnSpc>
                <a:spcPct val="90000"/>
              </a:lnSpc>
              <a:buFont typeface="Arial"/>
              <a:buChar char="•"/>
              <a:defRPr/>
            </a:pPr>
            <a:endParaRPr lang="en-US" sz="1800" b="1" dirty="0">
              <a:solidFill>
                <a:schemeClr val="tx1">
                  <a:lumMod val="85000"/>
                  <a:lumOff val="15000"/>
                </a:schemeClr>
              </a:solidFill>
              <a:latin typeface="Comic Sans MS" pitchFamily="66" charset="0"/>
            </a:endParaRPr>
          </a:p>
          <a:p>
            <a:pPr eaLnBrk="1" fontAlgn="auto" hangingPunct="1">
              <a:lnSpc>
                <a:spcPct val="90000"/>
              </a:lnSpc>
              <a:buFont typeface="Arial"/>
              <a:buChar char="•"/>
              <a:defRPr/>
            </a:pPr>
            <a:endParaRPr lang="en-US" sz="1800" b="1" dirty="0">
              <a:solidFill>
                <a:schemeClr val="tx1">
                  <a:lumMod val="85000"/>
                  <a:lumOff val="15000"/>
                </a:schemeClr>
              </a:solidFill>
              <a:latin typeface="Comic Sans MS" pitchFamily="66" charset="0"/>
            </a:endParaRPr>
          </a:p>
          <a:p>
            <a:pPr eaLnBrk="1" fontAlgn="auto" hangingPunct="1">
              <a:lnSpc>
                <a:spcPct val="90000"/>
              </a:lnSpc>
              <a:buFont typeface="Arial"/>
              <a:buChar char="•"/>
              <a:defRPr/>
            </a:pPr>
            <a:endParaRPr lang="en-US" sz="1800" b="1" dirty="0">
              <a:solidFill>
                <a:schemeClr val="tx1">
                  <a:lumMod val="85000"/>
                  <a:lumOff val="15000"/>
                </a:schemeClr>
              </a:solidFill>
              <a:latin typeface="Comic Sans MS" pitchFamily="66" charset="0"/>
            </a:endParaRPr>
          </a:p>
          <a:p>
            <a:pPr eaLnBrk="1" fontAlgn="auto" hangingPunct="1">
              <a:lnSpc>
                <a:spcPct val="90000"/>
              </a:lnSpc>
              <a:buFont typeface="Arial"/>
              <a:buChar char="•"/>
              <a:defRPr/>
            </a:pPr>
            <a:r>
              <a:rPr lang="sr-Cyrl-CS" sz="1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Животно</a:t>
            </a:r>
            <a:r>
              <a:rPr lang="sr-Latn-CS" sz="1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доба</a:t>
            </a:r>
            <a:r>
              <a:rPr lang="sr-Latn-CS" sz="1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почетка</a:t>
            </a:r>
            <a:r>
              <a:rPr lang="sr-Latn-CS" sz="1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главобоље</a:t>
            </a:r>
            <a:r>
              <a:rPr lang="sr-Latn-CS" sz="1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eaLnBrk="1" fontAlgn="auto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-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примарне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треће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деценије</a:t>
            </a:r>
            <a:endParaRPr lang="sr-Latn-CS" sz="1800" dirty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fontAlgn="auto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-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после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50.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године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органицитет</a:t>
            </a:r>
          </a:p>
          <a:p>
            <a:pPr eaLnBrk="1" fontAlgn="auto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endParaRPr lang="sr-Latn-CS" sz="1800" dirty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fontAlgn="auto" hangingPunct="1">
              <a:lnSpc>
                <a:spcPct val="90000"/>
              </a:lnSpc>
              <a:buFont typeface="Arial"/>
              <a:buChar char="•"/>
              <a:defRPr/>
            </a:pPr>
            <a:r>
              <a:rPr lang="sr-Cyrl-CS" sz="1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Трајање</a:t>
            </a:r>
            <a:r>
              <a:rPr lang="sr-Latn-CS" sz="1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eaLnBrk="1" fontAlgn="auto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-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мигрена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1-3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дана</a:t>
            </a:r>
            <a:endParaRPr lang="sr-Latn-CS" sz="1800" dirty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fontAlgn="auto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-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тензиона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дуже</a:t>
            </a:r>
            <a:endParaRPr lang="sr-Latn-CS" sz="1800" dirty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fontAlgn="auto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-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тригемино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аутономне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краће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од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3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сата</a:t>
            </a:r>
            <a:endParaRPr lang="sr-Latn-CS" sz="1800" dirty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fontAlgn="auto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-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неуралгије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‹1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</a:t>
            </a:r>
          </a:p>
          <a:p>
            <a:pPr eaLnBrk="1" fontAlgn="auto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endParaRPr lang="sr-Latn-CS" sz="1800" dirty="0">
              <a:solidFill>
                <a:schemeClr val="tx1">
                  <a:lumMod val="85000"/>
                  <a:lumOff val="15000"/>
                </a:schemeClr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610658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1046"/>
    </mc:Choice>
    <mc:Fallback xmlns="">
      <p:transition spd="slow" advTm="41046"/>
    </mc:Fallback>
  </mc:AlternateContent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1919289" y="981076"/>
            <a:ext cx="8385175" cy="957263"/>
          </a:xfrm>
        </p:spPr>
        <p:txBody>
          <a:bodyPr/>
          <a:lstStyle/>
          <a:p>
            <a:pPr eaLnBrk="1" hangingPunct="1"/>
            <a:r>
              <a:rPr lang="sr-Cyrl-CS" smtClean="0">
                <a:ln>
                  <a:noFill/>
                </a:ln>
                <a:latin typeface="Comic Sans MS" panose="030F0702030302020204" pitchFamily="66" charset="0"/>
              </a:rPr>
              <a:t>Анамнеза</a:t>
            </a:r>
            <a:r>
              <a:rPr lang="sr-Latn-CS" smtClean="0">
                <a:ln>
                  <a:noFill/>
                </a:ln>
                <a:latin typeface="Comic Sans MS" panose="030F0702030302020204" pitchFamily="66" charset="0"/>
              </a:rPr>
              <a:t> - </a:t>
            </a:r>
            <a:r>
              <a:rPr lang="sr-Cyrl-CS" smtClean="0">
                <a:ln>
                  <a:noFill/>
                </a:ln>
                <a:latin typeface="Comic Sans MS" panose="030F0702030302020204" pitchFamily="66" charset="0"/>
              </a:rPr>
              <a:t>з</a:t>
            </a:r>
            <a:r>
              <a:rPr lang="sr-Cyrl-CS" sz="3600">
                <a:latin typeface="Comic Sans MS" panose="030F0702030302020204" pitchFamily="66" charset="0"/>
              </a:rPr>
              <a:t>начајна</a:t>
            </a:r>
            <a:r>
              <a:rPr lang="sr-Latn-CS" sz="3600">
                <a:latin typeface="Comic Sans MS" panose="030F0702030302020204" pitchFamily="66" charset="0"/>
              </a:rPr>
              <a:t> </a:t>
            </a:r>
            <a:r>
              <a:rPr lang="sr-Cyrl-CS" sz="3600">
                <a:latin typeface="Comic Sans MS" panose="030F0702030302020204" pitchFamily="66" charset="0"/>
              </a:rPr>
              <a:t>питања</a:t>
            </a:r>
            <a:endParaRPr lang="en-US" sz="3600">
              <a:latin typeface="Comic Sans MS" panose="030F0702030302020204" pitchFamily="66" charset="0"/>
            </a:endParaRPr>
          </a:p>
        </p:txBody>
      </p:sp>
      <p:sp>
        <p:nvSpPr>
          <p:cNvPr id="16387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2279650" y="2349500"/>
            <a:ext cx="7920038" cy="4508500"/>
          </a:xfrm>
        </p:spPr>
        <p:txBody>
          <a:bodyPr rtlCol="0">
            <a:normAutofit fontScale="77500" lnSpcReduction="20000"/>
          </a:bodyPr>
          <a:lstStyle/>
          <a:p>
            <a:pPr eaLnBrk="1" fontAlgn="auto" hangingPunct="1">
              <a:lnSpc>
                <a:spcPct val="90000"/>
              </a:lnSpc>
              <a:buFont typeface="Arial"/>
              <a:buChar char="•"/>
              <a:defRPr/>
            </a:pPr>
            <a:endParaRPr lang="en-US" b="1" dirty="0" smtClean="0">
              <a:solidFill>
                <a:schemeClr val="tx1">
                  <a:lumMod val="85000"/>
                  <a:lumOff val="15000"/>
                </a:schemeClr>
              </a:solidFill>
              <a:latin typeface="Comic Sans MS" pitchFamily="66" charset="0"/>
            </a:endParaRPr>
          </a:p>
          <a:p>
            <a:pPr eaLnBrk="1" fontAlgn="auto" hangingPunct="1">
              <a:lnSpc>
                <a:spcPct val="90000"/>
              </a:lnSpc>
              <a:buFont typeface="Arial"/>
              <a:buChar char="•"/>
              <a:defRPr/>
            </a:pPr>
            <a:r>
              <a:rPr lang="sr-Cyrl-CS" sz="2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Начин</a:t>
            </a:r>
            <a:r>
              <a:rPr lang="sr-Latn-CS" sz="2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настанка</a:t>
            </a:r>
            <a:r>
              <a:rPr lang="sr-Latn-CS" sz="2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eaLnBrk="1" fontAlgn="auto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sr-Latn-CS" sz="2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- </a:t>
            </a:r>
            <a:r>
              <a:rPr lang="sr-Cyrl-CS" sz="2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нагло</a:t>
            </a:r>
            <a:r>
              <a:rPr lang="sr-Latn-CS" sz="2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sr-Cyrl-CS" sz="2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САХ</a:t>
            </a:r>
            <a:r>
              <a:rPr lang="sr-Latn-CS" sz="2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sr-Cyrl-CS" sz="2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мигрена</a:t>
            </a:r>
            <a:r>
              <a:rPr lang="sr-Latn-CS" sz="2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sr-Cyrl-CS" sz="2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кластер</a:t>
            </a:r>
            <a:endParaRPr lang="sr-Latn-CS" sz="2600" dirty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fontAlgn="auto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sr-Latn-CS" sz="2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- </a:t>
            </a:r>
            <a:r>
              <a:rPr lang="sr-Cyrl-CS" sz="2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постепено</a:t>
            </a:r>
            <a:r>
              <a:rPr lang="sr-Latn-CS" sz="2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sr-Cyrl-CS" sz="2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тензионе</a:t>
            </a:r>
            <a:r>
              <a:rPr lang="sr-Latn-CS" sz="2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sr-Cyrl-CS" sz="2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инфекције</a:t>
            </a:r>
            <a:r>
              <a:rPr lang="sr-Latn-CS" sz="2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sr-Cyrl-CS" sz="2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експанзије</a:t>
            </a:r>
            <a:endParaRPr lang="en-US" sz="2600" dirty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fontAlgn="auto" hangingPunct="1">
              <a:lnSpc>
                <a:spcPct val="90000"/>
              </a:lnSpc>
              <a:buFont typeface="Arial"/>
              <a:buChar char="•"/>
              <a:defRPr/>
            </a:pPr>
            <a:endParaRPr lang="en-US" sz="2600" b="1" dirty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fontAlgn="auto" hangingPunct="1">
              <a:lnSpc>
                <a:spcPct val="90000"/>
              </a:lnSpc>
              <a:buFont typeface="Arial"/>
              <a:buChar char="•"/>
              <a:defRPr/>
            </a:pPr>
            <a:r>
              <a:rPr lang="sr-Cyrl-CS" sz="2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Локализација бола</a:t>
            </a:r>
            <a:endParaRPr lang="sr-Latn-CS" sz="2600" b="1" dirty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fontAlgn="auto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sr-Latn-CS" sz="2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- </a:t>
            </a:r>
            <a:r>
              <a:rPr lang="sr-Cyrl-CS" sz="2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мигрена</a:t>
            </a:r>
            <a:r>
              <a:rPr lang="sr-Latn-CS" sz="2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sr-Cyrl-CS" sz="2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унилатерално</a:t>
            </a:r>
            <a:r>
              <a:rPr lang="sr-Latn-CS" sz="2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</a:t>
            </a:r>
            <a:r>
              <a:rPr lang="sr-Latn-CS" sz="2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мењањем</a:t>
            </a:r>
            <a:r>
              <a:rPr lang="sr-Latn-CS" sz="2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страна</a:t>
            </a:r>
            <a:endParaRPr lang="sr-Latn-CS" sz="2600" dirty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fontAlgn="auto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sr-Latn-CS" sz="2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- </a:t>
            </a:r>
            <a:r>
              <a:rPr lang="sr-Cyrl-CS" sz="2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тригемино</a:t>
            </a:r>
            <a:r>
              <a:rPr lang="sr-Latn-CS" sz="2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sr-Cyrl-CS" sz="2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аутономне</a:t>
            </a:r>
            <a:r>
              <a:rPr lang="sr-Latn-CS" sz="2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sr-Cyrl-CS" sz="2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унилатерално</a:t>
            </a:r>
            <a:r>
              <a:rPr lang="sr-Latn-CS" sz="2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без</a:t>
            </a:r>
            <a:r>
              <a:rPr lang="sr-Latn-CS" sz="2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мењања</a:t>
            </a:r>
            <a:r>
              <a:rPr lang="sr-Latn-CS" sz="2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eaLnBrk="1" fontAlgn="auto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sr-Cyrl-RS" sz="2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sr-Cyrl-CS" sz="2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страна</a:t>
            </a:r>
            <a:endParaRPr lang="sr-Latn-CS" sz="2600" dirty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fontAlgn="auto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sr-Latn-CS" sz="2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- </a:t>
            </a:r>
            <a:r>
              <a:rPr lang="sr-Cyrl-CS" sz="2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цервикална</a:t>
            </a:r>
            <a:r>
              <a:rPr lang="sr-Latn-CS" sz="2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sr-Cyrl-CS" sz="2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може</a:t>
            </a:r>
            <a:r>
              <a:rPr lang="sr-Latn-CS" sz="2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унилатерално</a:t>
            </a:r>
            <a:endParaRPr lang="sr-Latn-CS" sz="2600" dirty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fontAlgn="auto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sr-Latn-CS" sz="2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- </a:t>
            </a:r>
            <a:r>
              <a:rPr lang="sr-Cyrl-CS" sz="2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неуралгија</a:t>
            </a:r>
            <a:r>
              <a:rPr lang="sr-Latn-CS" sz="2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тригеминуса</a:t>
            </a:r>
            <a:r>
              <a:rPr lang="sr-Latn-CS" sz="2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sr-Cyrl-CS" sz="2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може</a:t>
            </a:r>
            <a:r>
              <a:rPr lang="sr-Latn-CS" sz="2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унилатерално</a:t>
            </a:r>
            <a:endParaRPr lang="sr-Latn-CS" sz="2600" dirty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fontAlgn="auto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sr-Latn-CS" sz="2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endParaRPr lang="sr-Cyrl-CS" sz="2600" b="1" dirty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fontAlgn="auto" hangingPunct="1">
              <a:lnSpc>
                <a:spcPct val="90000"/>
              </a:lnSpc>
              <a:buFont typeface="Arial"/>
              <a:buChar char="•"/>
              <a:defRPr/>
            </a:pPr>
            <a:endParaRPr lang="en-US" sz="2600" dirty="0">
              <a:solidFill>
                <a:schemeClr val="tx1">
                  <a:lumMod val="85000"/>
                  <a:lumOff val="15000"/>
                </a:schemeClr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112042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5"/>
    </mc:Choice>
    <mc:Fallback xmlns="">
      <p:transition spd="slow" advTm="35"/>
    </mc:Fallback>
  </mc:AlternateContent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2279650" y="1125538"/>
            <a:ext cx="7704138" cy="957262"/>
          </a:xfrm>
        </p:spPr>
        <p:txBody>
          <a:bodyPr/>
          <a:lstStyle/>
          <a:p>
            <a:pPr eaLnBrk="1" hangingPunct="1"/>
            <a:r>
              <a:rPr lang="sr-Cyrl-CS" smtClean="0">
                <a:ln>
                  <a:noFill/>
                </a:ln>
                <a:latin typeface="Comic Sans MS" panose="030F0702030302020204" pitchFamily="66" charset="0"/>
              </a:rPr>
              <a:t>Анамнеза</a:t>
            </a:r>
            <a:r>
              <a:rPr lang="sr-Latn-CS" smtClean="0">
                <a:ln>
                  <a:noFill/>
                </a:ln>
                <a:latin typeface="Comic Sans MS" panose="030F0702030302020204" pitchFamily="66" charset="0"/>
              </a:rPr>
              <a:t> - </a:t>
            </a:r>
            <a:r>
              <a:rPr lang="sr-Cyrl-CS" smtClean="0">
                <a:ln>
                  <a:noFill/>
                </a:ln>
                <a:latin typeface="Comic Sans MS" panose="030F0702030302020204" pitchFamily="66" charset="0"/>
              </a:rPr>
              <a:t>з</a:t>
            </a:r>
            <a:r>
              <a:rPr lang="sr-Cyrl-CS" sz="3600">
                <a:latin typeface="Comic Sans MS" panose="030F0702030302020204" pitchFamily="66" charset="0"/>
              </a:rPr>
              <a:t>начајна</a:t>
            </a:r>
            <a:r>
              <a:rPr lang="sr-Latn-CS" sz="3600">
                <a:latin typeface="Comic Sans MS" panose="030F0702030302020204" pitchFamily="66" charset="0"/>
              </a:rPr>
              <a:t> </a:t>
            </a:r>
            <a:r>
              <a:rPr lang="sr-Cyrl-CS" sz="3600">
                <a:latin typeface="Comic Sans MS" panose="030F0702030302020204" pitchFamily="66" charset="0"/>
              </a:rPr>
              <a:t>питања</a:t>
            </a:r>
            <a:endParaRPr lang="en-US" sz="3600">
              <a:latin typeface="Comic Sans MS" panose="030F0702030302020204" pitchFamily="66" charset="0"/>
            </a:endParaRPr>
          </a:p>
        </p:txBody>
      </p:sp>
      <p:sp>
        <p:nvSpPr>
          <p:cNvPr id="16387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2424113" y="2492376"/>
            <a:ext cx="8820150" cy="5451475"/>
          </a:xfrm>
        </p:spPr>
        <p:txBody>
          <a:bodyPr rtlCol="0">
            <a:normAutofit/>
          </a:bodyPr>
          <a:lstStyle/>
          <a:p>
            <a:pPr eaLnBrk="1" fontAlgn="auto" hangingPunct="1">
              <a:lnSpc>
                <a:spcPct val="90000"/>
              </a:lnSpc>
              <a:buFont typeface="Arial"/>
              <a:buChar char="•"/>
              <a:defRPr/>
            </a:pPr>
            <a:r>
              <a:rPr lang="sr-Cyrl-CS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Локализација бола</a:t>
            </a:r>
            <a:endParaRPr lang="sr-Latn-CS" sz="1600" b="1" dirty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fontAlgn="auto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sr-Latn-C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- </a:t>
            </a:r>
            <a:r>
              <a:rPr lang="sr-Cyrl-C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мигрена</a:t>
            </a:r>
            <a:r>
              <a:rPr lang="sr-Latn-C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sr-Cyrl-C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унилатерално</a:t>
            </a:r>
            <a:r>
              <a:rPr lang="sr-Latn-C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</a:t>
            </a:r>
            <a:r>
              <a:rPr lang="sr-Latn-C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мењањем</a:t>
            </a:r>
            <a:r>
              <a:rPr lang="sr-Latn-C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страна</a:t>
            </a:r>
            <a:endParaRPr lang="sr-Latn-CS" sz="1600" dirty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fontAlgn="auto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sr-Latn-C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- </a:t>
            </a:r>
            <a:r>
              <a:rPr lang="sr-Cyrl-C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тригемино</a:t>
            </a:r>
            <a:r>
              <a:rPr lang="sr-Latn-C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sr-Cyrl-C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аутономне</a:t>
            </a:r>
            <a:r>
              <a:rPr lang="sr-Latn-C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sr-Cyrl-C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унилатерално</a:t>
            </a:r>
            <a:r>
              <a:rPr lang="sr-Latn-C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без</a:t>
            </a:r>
            <a:r>
              <a:rPr lang="sr-Latn-C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мењања</a:t>
            </a:r>
            <a:r>
              <a:rPr lang="sr-Latn-C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eaLnBrk="1" fontAlgn="auto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sr-Cyrl-R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sr-Cyrl-C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страна</a:t>
            </a:r>
            <a:endParaRPr lang="sr-Latn-CS" sz="1600" dirty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fontAlgn="auto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sr-Latn-C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- </a:t>
            </a:r>
            <a:r>
              <a:rPr lang="sr-Cyrl-C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цервикална</a:t>
            </a:r>
            <a:r>
              <a:rPr lang="sr-Latn-C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sr-Cyrl-C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може</a:t>
            </a:r>
            <a:r>
              <a:rPr lang="sr-Latn-C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унилатерално</a:t>
            </a:r>
            <a:endParaRPr lang="sr-Latn-CS" sz="1600" dirty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fontAlgn="auto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sr-Latn-C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- </a:t>
            </a:r>
            <a:r>
              <a:rPr lang="sr-Cyrl-C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неуралгија</a:t>
            </a:r>
            <a:r>
              <a:rPr lang="sr-Latn-C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тригеминуса</a:t>
            </a:r>
            <a:r>
              <a:rPr lang="sr-Latn-C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sr-Cyrl-C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може</a:t>
            </a:r>
            <a:r>
              <a:rPr lang="sr-Latn-C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унилатерално</a:t>
            </a:r>
            <a:endParaRPr lang="sr-Latn-CS" sz="1600" dirty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fontAlgn="auto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sr-Latn-C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-</a:t>
            </a:r>
            <a:endParaRPr lang="sr-Cyrl-CS" sz="1600" b="1" dirty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fontAlgn="auto" hangingPunct="1">
              <a:lnSpc>
                <a:spcPct val="90000"/>
              </a:lnSpc>
              <a:buFont typeface="Arial"/>
              <a:buChar char="•"/>
              <a:defRPr/>
            </a:pPr>
            <a:r>
              <a:rPr lang="sr-Cyrl-CS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Понављање</a:t>
            </a:r>
            <a:r>
              <a:rPr lang="sr-Latn-CS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sr-Latn-CS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учесталост</a:t>
            </a:r>
            <a:r>
              <a:rPr lang="sr-Latn-CS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Latn-C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sr-Cyrl-C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епизодичне</a:t>
            </a:r>
            <a:r>
              <a:rPr lang="sr-Latn-C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sr-Latn-C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хроничне</a:t>
            </a:r>
            <a:r>
              <a:rPr lang="sr-Latn-C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eaLnBrk="1" fontAlgn="auto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sr-Latn-C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- </a:t>
            </a:r>
            <a:r>
              <a:rPr lang="sr-Cyrl-C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примарне</a:t>
            </a:r>
            <a:r>
              <a:rPr lang="sr-Latn-C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главобоље</a:t>
            </a:r>
            <a:r>
              <a:rPr lang="sr-Latn-C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sr-Cyrl-C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увек</a:t>
            </a:r>
            <a:r>
              <a:rPr lang="sr-Latn-C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исти</a:t>
            </a:r>
            <a:r>
              <a:rPr lang="sr-Latn-C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тип</a:t>
            </a:r>
            <a:r>
              <a:rPr lang="sr-Latn-C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eaLnBrk="1" fontAlgn="auto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sr-Latn-C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- </a:t>
            </a:r>
            <a:r>
              <a:rPr lang="sr-Cyrl-C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секундарне</a:t>
            </a:r>
            <a:r>
              <a:rPr lang="sr-Latn-C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главобоље</a:t>
            </a:r>
            <a:r>
              <a:rPr lang="sr-Latn-C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sr-Cyrl-C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немају</a:t>
            </a:r>
            <a:r>
              <a:rPr lang="sr-Latn-C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униформни</a:t>
            </a:r>
            <a:r>
              <a:rPr lang="sr-Latn-C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образац</a:t>
            </a:r>
            <a:endParaRPr lang="en-US" sz="1600" dirty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882482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9014"/>
    </mc:Choice>
    <mc:Fallback xmlns="">
      <p:transition spd="slow" advTm="39014"/>
    </mc:Fallback>
  </mc:AlternateContent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1992314" y="981075"/>
            <a:ext cx="8385175" cy="1023938"/>
          </a:xfrm>
        </p:spPr>
        <p:txBody>
          <a:bodyPr/>
          <a:lstStyle/>
          <a:p>
            <a:pPr eaLnBrk="1" hangingPunct="1"/>
            <a:r>
              <a:rPr lang="sr-Cyrl-CS" smtClean="0">
                <a:ln>
                  <a:noFill/>
                </a:ln>
                <a:latin typeface="Comic Sans MS" panose="030F0702030302020204" pitchFamily="66" charset="0"/>
              </a:rPr>
              <a:t>Анамнеза</a:t>
            </a:r>
            <a:r>
              <a:rPr lang="sr-Latn-CS" smtClean="0">
                <a:ln>
                  <a:noFill/>
                </a:ln>
                <a:latin typeface="Comic Sans MS" panose="030F0702030302020204" pitchFamily="66" charset="0"/>
              </a:rPr>
              <a:t> - </a:t>
            </a:r>
            <a:r>
              <a:rPr lang="sr-Cyrl-CS" smtClean="0">
                <a:ln>
                  <a:noFill/>
                </a:ln>
                <a:latin typeface="Comic Sans MS" panose="030F0702030302020204" pitchFamily="66" charset="0"/>
              </a:rPr>
              <a:t>з</a:t>
            </a:r>
            <a:r>
              <a:rPr lang="sr-Cyrl-CS" sz="3600">
                <a:latin typeface="Comic Sans MS" panose="030F0702030302020204" pitchFamily="66" charset="0"/>
              </a:rPr>
              <a:t>начајна</a:t>
            </a:r>
            <a:r>
              <a:rPr lang="sr-Latn-CS" sz="3600">
                <a:latin typeface="Comic Sans MS" panose="030F0702030302020204" pitchFamily="66" charset="0"/>
              </a:rPr>
              <a:t> </a:t>
            </a:r>
            <a:r>
              <a:rPr lang="sr-Cyrl-CS" sz="3600">
                <a:latin typeface="Comic Sans MS" panose="030F0702030302020204" pitchFamily="66" charset="0"/>
              </a:rPr>
              <a:t>питања</a:t>
            </a:r>
            <a:endParaRPr lang="en-US" sz="3600">
              <a:latin typeface="Comic Sans MS" panose="030F0702030302020204" pitchFamily="66" charset="0"/>
            </a:endParaRPr>
          </a:p>
        </p:txBody>
      </p:sp>
      <p:sp>
        <p:nvSpPr>
          <p:cNvPr id="17411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2135188" y="2133601"/>
            <a:ext cx="8666162" cy="5040313"/>
          </a:xfrm>
        </p:spPr>
        <p:txBody>
          <a:bodyPr rtlCol="0">
            <a:normAutofit/>
          </a:bodyPr>
          <a:lstStyle/>
          <a:p>
            <a:pPr eaLnBrk="1" fontAlgn="auto" hangingPunct="1">
              <a:buFont typeface="Arial"/>
              <a:buChar char="•"/>
              <a:defRPr/>
            </a:pPr>
            <a:endParaRPr lang="en-US" sz="1800" b="1" dirty="0">
              <a:solidFill>
                <a:schemeClr val="tx1">
                  <a:lumMod val="85000"/>
                  <a:lumOff val="15000"/>
                </a:schemeClr>
              </a:solidFill>
              <a:latin typeface="Comic Sans MS" pitchFamily="66" charset="0"/>
            </a:endParaRPr>
          </a:p>
          <a:p>
            <a:pPr eaLnBrk="1" fontAlgn="auto" hangingPunct="1">
              <a:buFont typeface="Arial"/>
              <a:buChar char="•"/>
              <a:defRPr/>
            </a:pPr>
            <a:r>
              <a:rPr lang="sr-Cyrl-CS" sz="1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Интензитет бола</a:t>
            </a:r>
            <a:r>
              <a:rPr lang="sr-Latn-CS" sz="1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eaLnBrk="1" fontAlgn="auto" hangingPunct="1">
              <a:buFont typeface="Wingdings" panose="05000000000000000000" pitchFamily="2" charset="2"/>
              <a:buNone/>
              <a:defRPr/>
            </a:pP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-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ВАС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(1-10),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праћење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опоравка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индивидуално</a:t>
            </a:r>
            <a:endParaRPr lang="sr-Latn-CS" sz="1800" dirty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fontAlgn="auto" hangingPunct="1">
              <a:buFont typeface="Wingdings" panose="05000000000000000000" pitchFamily="2" charset="2"/>
              <a:buNone/>
              <a:defRPr/>
            </a:pP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-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малигна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хипертензија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менингитис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фебрилност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 </a:t>
            </a:r>
          </a:p>
          <a:p>
            <a:pPr eaLnBrk="1" fontAlgn="auto" hangingPunct="1">
              <a:buFont typeface="Wingdings" panose="05000000000000000000" pitchFamily="2" charset="2"/>
              <a:buNone/>
              <a:defRPr/>
            </a:pP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кластер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руптура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анеуризме</a:t>
            </a:r>
            <a:endParaRPr lang="sr-Latn-CS" sz="1800" dirty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fontAlgn="auto" hangingPunct="1">
              <a:buFont typeface="Arial"/>
              <a:buChar char="•"/>
              <a:defRPr/>
            </a:pPr>
            <a:r>
              <a:rPr lang="sr-Cyrl-CS" sz="1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Квалитет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eaLnBrk="1" fontAlgn="auto" hangingPunct="1">
              <a:buFont typeface="Wingdings" panose="05000000000000000000" pitchFamily="2" charset="2"/>
              <a:buNone/>
              <a:defRPr/>
            </a:pP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-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пулсирајућа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мигрена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фебрилност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неки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тумори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sr-Cyrl-R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</a:p>
          <a:p>
            <a:pPr eaLnBrk="1" fontAlgn="auto" hangingPunct="1">
              <a:buFont typeface="Wingdings" panose="05000000000000000000" pitchFamily="2" charset="2"/>
              <a:buNone/>
              <a:defRPr/>
            </a:pPr>
            <a:r>
              <a:rPr lang="sr-Cyrl-R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хипертензија</a:t>
            </a:r>
            <a:endParaRPr lang="sr-Latn-CS" sz="1800" dirty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fontAlgn="auto" hangingPunct="1">
              <a:buFont typeface="Wingdings" panose="05000000000000000000" pitchFamily="2" charset="2"/>
              <a:buNone/>
              <a:defRPr/>
            </a:pP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-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стезање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притисак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обруч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тензиона</a:t>
            </a:r>
            <a:endParaRPr lang="sr-Latn-CS" sz="1800" dirty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fontAlgn="auto" hangingPunct="1">
              <a:buFont typeface="Wingdings" panose="05000000000000000000" pitchFamily="2" charset="2"/>
              <a:buNone/>
              <a:defRPr/>
            </a:pP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-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кластер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прободни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бол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(“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жарач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оку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6120822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5968"/>
    </mc:Choice>
    <mc:Fallback xmlns="">
      <p:transition spd="slow" advTm="45968"/>
    </mc:Fallback>
  </mc:AlternateContent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1847851" y="1125538"/>
            <a:ext cx="8385175" cy="857250"/>
          </a:xfrm>
        </p:spPr>
        <p:txBody>
          <a:bodyPr/>
          <a:lstStyle/>
          <a:p>
            <a:pPr eaLnBrk="1" hangingPunct="1"/>
            <a:r>
              <a:rPr lang="sr-Cyrl-CS" smtClean="0">
                <a:ln>
                  <a:noFill/>
                </a:ln>
                <a:latin typeface="Comic Sans MS" panose="030F0702030302020204" pitchFamily="66" charset="0"/>
              </a:rPr>
              <a:t>Анамнеза</a:t>
            </a:r>
            <a:r>
              <a:rPr lang="sr-Latn-CS" smtClean="0">
                <a:ln>
                  <a:noFill/>
                </a:ln>
                <a:latin typeface="Comic Sans MS" panose="030F0702030302020204" pitchFamily="66" charset="0"/>
              </a:rPr>
              <a:t> - </a:t>
            </a:r>
            <a:r>
              <a:rPr lang="sr-Cyrl-CS" smtClean="0">
                <a:ln>
                  <a:noFill/>
                </a:ln>
                <a:latin typeface="Comic Sans MS" panose="030F0702030302020204" pitchFamily="66" charset="0"/>
              </a:rPr>
              <a:t>з</a:t>
            </a:r>
            <a:r>
              <a:rPr lang="sr-Cyrl-CS" sz="3600">
                <a:latin typeface="Comic Sans MS" panose="030F0702030302020204" pitchFamily="66" charset="0"/>
              </a:rPr>
              <a:t>начајна</a:t>
            </a:r>
            <a:r>
              <a:rPr lang="sr-Latn-CS" sz="3600">
                <a:latin typeface="Comic Sans MS" panose="030F0702030302020204" pitchFamily="66" charset="0"/>
              </a:rPr>
              <a:t> </a:t>
            </a:r>
            <a:r>
              <a:rPr lang="sr-Cyrl-CS" sz="3600">
                <a:latin typeface="Comic Sans MS" panose="030F0702030302020204" pitchFamily="66" charset="0"/>
              </a:rPr>
              <a:t>питања</a:t>
            </a:r>
            <a:endParaRPr lang="en-US" sz="3600">
              <a:latin typeface="Comic Sans MS" panose="030F0702030302020204" pitchFamily="66" charset="0"/>
            </a:endParaRPr>
          </a:p>
        </p:txBody>
      </p:sp>
      <p:sp>
        <p:nvSpPr>
          <p:cNvPr id="18435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2393951" y="2852739"/>
            <a:ext cx="7559675" cy="3506787"/>
          </a:xfrm>
        </p:spPr>
        <p:txBody>
          <a:bodyPr rtlCol="0">
            <a:normAutofit/>
          </a:bodyPr>
          <a:lstStyle/>
          <a:p>
            <a:pPr eaLnBrk="1" fontAlgn="auto" hangingPunct="1">
              <a:lnSpc>
                <a:spcPct val="90000"/>
              </a:lnSpc>
              <a:buFont typeface="Arial"/>
              <a:buChar char="•"/>
              <a:defRPr/>
            </a:pPr>
            <a:r>
              <a:rPr lang="sr-Cyrl-CS" sz="2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Фактори</a:t>
            </a:r>
            <a:r>
              <a:rPr lang="sr-Latn-CS" sz="2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који</a:t>
            </a:r>
            <a:r>
              <a:rPr lang="sr-Latn-CS" sz="2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провоцирају</a:t>
            </a:r>
            <a:r>
              <a:rPr lang="sr-Latn-CS" sz="2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или</a:t>
            </a:r>
            <a:r>
              <a:rPr lang="sr-Latn-CS" sz="2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погоршавају бол </a:t>
            </a:r>
            <a:endParaRPr lang="sr-Latn-CS" sz="2000" b="1" dirty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fontAlgn="auto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sr-Latn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- </a:t>
            </a:r>
            <a:r>
              <a:rPr lang="sr-Cyrl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ујутру</a:t>
            </a:r>
            <a:r>
              <a:rPr lang="sr-Latn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sr-Cyrl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мигрена</a:t>
            </a:r>
            <a:endParaRPr lang="sr-Latn-CS" sz="2000" dirty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fontAlgn="auto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sr-Latn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- </a:t>
            </a:r>
            <a:r>
              <a:rPr lang="sr-Cyrl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кластер</a:t>
            </a:r>
            <a:r>
              <a:rPr lang="sr-Latn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sr-Cyrl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после</a:t>
            </a:r>
            <a:r>
              <a:rPr lang="sr-Latn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пар</a:t>
            </a:r>
            <a:r>
              <a:rPr lang="sr-Latn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сати</a:t>
            </a:r>
            <a:r>
              <a:rPr lang="sr-Latn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ноћног</a:t>
            </a:r>
            <a:r>
              <a:rPr lang="sr-Latn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сна</a:t>
            </a:r>
            <a:endParaRPr lang="sr-Latn-CS" sz="2000" dirty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fontAlgn="auto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sr-Latn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- </a:t>
            </a:r>
            <a:r>
              <a:rPr lang="sr-Cyrl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кашаљ</a:t>
            </a:r>
            <a:r>
              <a:rPr lang="sr-Latn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eaLnBrk="1" fontAlgn="auto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sr-Latn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- </a:t>
            </a:r>
            <a:r>
              <a:rPr lang="sr-Cyrl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конзумирање</a:t>
            </a:r>
            <a:r>
              <a:rPr lang="sr-Latn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неких</a:t>
            </a:r>
            <a:r>
              <a:rPr lang="sr-Latn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намирница</a:t>
            </a:r>
            <a:endParaRPr lang="sr-Latn-CS" sz="2000" dirty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fontAlgn="auto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sr-Latn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- </a:t>
            </a:r>
            <a:r>
              <a:rPr lang="sr-Cyrl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покрети</a:t>
            </a:r>
            <a:r>
              <a:rPr lang="sr-Latn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врата</a:t>
            </a:r>
            <a:r>
              <a:rPr lang="sr-Latn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или</a:t>
            </a:r>
            <a:r>
              <a:rPr lang="sr-Latn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вилице</a:t>
            </a:r>
            <a:r>
              <a:rPr lang="sr-Latn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eaLnBrk="1" fontAlgn="auto" hangingPunct="1">
              <a:lnSpc>
                <a:spcPct val="90000"/>
              </a:lnSpc>
              <a:buFont typeface="Arial"/>
              <a:buChar char="•"/>
              <a:defRPr/>
            </a:pPr>
            <a:endParaRPr lang="sr-Cyrl-CS" sz="2000" b="1" dirty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81866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4046"/>
    </mc:Choice>
    <mc:Fallback xmlns="">
      <p:transition spd="slow" advTm="24046"/>
    </mc:Fallback>
  </mc:AlternateContent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2135189" y="981075"/>
            <a:ext cx="8385175" cy="857250"/>
          </a:xfrm>
        </p:spPr>
        <p:txBody>
          <a:bodyPr/>
          <a:lstStyle/>
          <a:p>
            <a:pPr eaLnBrk="1" hangingPunct="1"/>
            <a:r>
              <a:rPr lang="sr-Cyrl-CS" smtClean="0">
                <a:ln>
                  <a:noFill/>
                </a:ln>
                <a:latin typeface="Comic Sans MS" panose="030F0702030302020204" pitchFamily="66" charset="0"/>
              </a:rPr>
              <a:t>Анамнеза</a:t>
            </a:r>
            <a:r>
              <a:rPr lang="sr-Latn-CS" smtClean="0">
                <a:ln>
                  <a:noFill/>
                </a:ln>
                <a:latin typeface="Comic Sans MS" panose="030F0702030302020204" pitchFamily="66" charset="0"/>
              </a:rPr>
              <a:t> - </a:t>
            </a:r>
            <a:r>
              <a:rPr lang="sr-Cyrl-CS" smtClean="0">
                <a:ln>
                  <a:noFill/>
                </a:ln>
                <a:latin typeface="Comic Sans MS" panose="030F0702030302020204" pitchFamily="66" charset="0"/>
              </a:rPr>
              <a:t>з</a:t>
            </a:r>
            <a:r>
              <a:rPr lang="sr-Cyrl-CS" sz="3600">
                <a:latin typeface="Comic Sans MS" panose="030F0702030302020204" pitchFamily="66" charset="0"/>
              </a:rPr>
              <a:t>начајна</a:t>
            </a:r>
            <a:r>
              <a:rPr lang="sr-Latn-CS" sz="3600">
                <a:latin typeface="Comic Sans MS" panose="030F0702030302020204" pitchFamily="66" charset="0"/>
              </a:rPr>
              <a:t> </a:t>
            </a:r>
            <a:r>
              <a:rPr lang="sr-Cyrl-CS" sz="3600">
                <a:latin typeface="Comic Sans MS" panose="030F0702030302020204" pitchFamily="66" charset="0"/>
              </a:rPr>
              <a:t>питања</a:t>
            </a:r>
            <a:endParaRPr lang="en-US" sz="3600">
              <a:latin typeface="Comic Sans MS" panose="030F0702030302020204" pitchFamily="66" charset="0"/>
            </a:endParaRPr>
          </a:p>
        </p:txBody>
      </p:sp>
      <p:sp>
        <p:nvSpPr>
          <p:cNvPr id="18435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981200" y="2349500"/>
            <a:ext cx="8388350" cy="3506788"/>
          </a:xfrm>
        </p:spPr>
        <p:txBody>
          <a:bodyPr rtlCol="0">
            <a:normAutofit/>
          </a:bodyPr>
          <a:lstStyle/>
          <a:p>
            <a:pPr eaLnBrk="1" fontAlgn="auto" hangingPunct="1">
              <a:lnSpc>
                <a:spcPct val="90000"/>
              </a:lnSpc>
              <a:buFont typeface="Arial"/>
              <a:buChar char="•"/>
              <a:defRPr/>
            </a:pPr>
            <a:endParaRPr lang="sr-Cyrl-CS" b="1" dirty="0" smtClean="0">
              <a:solidFill>
                <a:schemeClr val="tx1">
                  <a:lumMod val="85000"/>
                  <a:lumOff val="15000"/>
                </a:schemeClr>
              </a:solidFill>
              <a:latin typeface="Comic Sans MS" pitchFamily="66" charset="0"/>
            </a:endParaRPr>
          </a:p>
          <a:p>
            <a:pPr eaLnBrk="1" fontAlgn="auto" hangingPunct="1">
              <a:lnSpc>
                <a:spcPct val="90000"/>
              </a:lnSpc>
              <a:buFont typeface="Arial"/>
              <a:buChar char="•"/>
              <a:defRPr/>
            </a:pPr>
            <a:r>
              <a:rPr lang="sr-Cyrl-CS" sz="2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Феномени</a:t>
            </a:r>
            <a:r>
              <a:rPr lang="sr-Latn-CS" sz="2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удружени</a:t>
            </a:r>
            <a:r>
              <a:rPr lang="sr-Latn-CS" sz="2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</a:t>
            </a:r>
            <a:r>
              <a:rPr lang="sr-Latn-CS" sz="2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главобољом</a:t>
            </a:r>
            <a:r>
              <a:rPr lang="sr-Latn-CS" sz="2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Latn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sr-Cyrl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део</a:t>
            </a:r>
            <a:r>
              <a:rPr lang="sr-Latn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дијагностичких</a:t>
            </a:r>
            <a:r>
              <a:rPr lang="sr-Latn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критеријума</a:t>
            </a:r>
            <a:r>
              <a:rPr lang="sr-Latn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примарних</a:t>
            </a:r>
            <a:r>
              <a:rPr lang="sr-Latn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главобоља</a:t>
            </a:r>
            <a:r>
              <a:rPr lang="sr-Latn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eaLnBrk="1" fontAlgn="auto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sr-Latn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- </a:t>
            </a:r>
            <a:r>
              <a:rPr lang="sr-Cyrl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продромални</a:t>
            </a:r>
            <a:r>
              <a:rPr lang="sr-Latn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синдроми</a:t>
            </a:r>
            <a:r>
              <a:rPr lang="sr-Latn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sr-Cyrl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мигрена</a:t>
            </a:r>
            <a:r>
              <a:rPr lang="sr-Latn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sr-Cyrl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умор</a:t>
            </a:r>
            <a:r>
              <a:rPr lang="sr-Latn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sr-Cyrl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зевање</a:t>
            </a:r>
            <a:r>
              <a:rPr lang="sr-Latn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endParaRPr lang="sr-Cyrl-RS" sz="2000" dirty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fontAlgn="auto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sr-Cyrl-R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</a:t>
            </a:r>
            <a:r>
              <a:rPr lang="sr-Cyrl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потреба за</a:t>
            </a:r>
            <a:r>
              <a:rPr lang="sr-Latn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слаткишима</a:t>
            </a:r>
            <a:r>
              <a:rPr lang="sr-Latn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sr-Cyrl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аура</a:t>
            </a:r>
            <a:r>
              <a:rPr lang="sr-Latn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sr-Cyrl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мучнина</a:t>
            </a:r>
            <a:r>
              <a:rPr lang="sr-Latn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sr-Cyrl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повраћање</a:t>
            </a:r>
            <a:r>
              <a:rPr lang="sr-Latn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sr-Cyrl-R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eaLnBrk="1" fontAlgn="auto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sr-Cyrl-R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</a:t>
            </a:r>
            <a:r>
              <a:rPr lang="sr-Cyrl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фото</a:t>
            </a:r>
            <a:r>
              <a:rPr lang="sr-Latn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sr-Latn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фонофобија</a:t>
            </a:r>
            <a:r>
              <a:rPr lang="sr-Latn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током</a:t>
            </a:r>
            <a:r>
              <a:rPr lang="sr-Latn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атака</a:t>
            </a:r>
            <a:r>
              <a:rPr lang="sr-Latn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en-US" sz="2000" dirty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fontAlgn="auto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sr-Latn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- </a:t>
            </a:r>
            <a:r>
              <a:rPr lang="sr-Cyrl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тензиона</a:t>
            </a:r>
            <a:r>
              <a:rPr lang="sr-Latn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sr-Cyrl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оскудни</a:t>
            </a:r>
            <a:r>
              <a:rPr lang="sr-Latn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удружени</a:t>
            </a:r>
            <a:r>
              <a:rPr lang="sr-Latn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феномени</a:t>
            </a:r>
            <a:endParaRPr lang="sr-Latn-CS" sz="2000" dirty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fontAlgn="auto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sr-Latn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- </a:t>
            </a:r>
            <a:r>
              <a:rPr lang="sr-Cyrl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тригемино</a:t>
            </a:r>
            <a:r>
              <a:rPr lang="sr-Latn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sr-Cyrl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аутономна</a:t>
            </a:r>
            <a:r>
              <a:rPr lang="sr-Latn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sr-Cyrl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унилатерални</a:t>
            </a:r>
            <a:r>
              <a:rPr lang="sr-Latn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аутономни</a:t>
            </a:r>
            <a:r>
              <a:rPr lang="sr-Latn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феномени</a:t>
            </a:r>
            <a:endParaRPr lang="en-US" sz="2000" dirty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456154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61"/>
    </mc:Choice>
    <mc:Fallback xmlns="">
      <p:transition spd="slow" advTm="30061"/>
    </mc:Fallback>
  </mc:AlternateContent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1847851" y="1052513"/>
            <a:ext cx="8385175" cy="881062"/>
          </a:xfrm>
        </p:spPr>
        <p:txBody>
          <a:bodyPr/>
          <a:lstStyle/>
          <a:p>
            <a:pPr eaLnBrk="1" hangingPunct="1"/>
            <a:r>
              <a:rPr lang="sr-Cyrl-CS" smtClean="0">
                <a:ln>
                  <a:noFill/>
                </a:ln>
                <a:latin typeface="Comic Sans MS" panose="030F0702030302020204" pitchFamily="66" charset="0"/>
              </a:rPr>
              <a:t>Неуролошки</a:t>
            </a:r>
            <a:r>
              <a:rPr lang="sr-Latn-CS" smtClean="0">
                <a:ln>
                  <a:noFill/>
                </a:ln>
                <a:latin typeface="Comic Sans MS" panose="030F0702030302020204" pitchFamily="66" charset="0"/>
              </a:rPr>
              <a:t> </a:t>
            </a:r>
            <a:r>
              <a:rPr lang="sr-Cyrl-CS" smtClean="0">
                <a:ln>
                  <a:noFill/>
                </a:ln>
                <a:latin typeface="Comic Sans MS" panose="030F0702030302020204" pitchFamily="66" charset="0"/>
              </a:rPr>
              <a:t>налаз</a:t>
            </a:r>
            <a:endParaRPr lang="en-US" smtClean="0">
              <a:ln>
                <a:noFill/>
              </a:ln>
              <a:latin typeface="Comic Sans MS" panose="030F0702030302020204" pitchFamily="66" charset="0"/>
            </a:endParaRPr>
          </a:p>
        </p:txBody>
      </p:sp>
      <p:sp>
        <p:nvSpPr>
          <p:cNvPr id="19459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2124076" y="2852739"/>
            <a:ext cx="7788275" cy="3455987"/>
          </a:xfrm>
        </p:spPr>
        <p:txBody>
          <a:bodyPr rtlCol="0">
            <a:normAutofit/>
          </a:bodyPr>
          <a:lstStyle/>
          <a:p>
            <a:pPr eaLnBrk="1" fontAlgn="auto" hangingPunct="1">
              <a:buFont typeface="Arial"/>
              <a:buChar char="•"/>
              <a:defRPr/>
            </a:pPr>
            <a:r>
              <a:rPr lang="sr-Cyrl-CS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Код</a:t>
            </a:r>
            <a:r>
              <a:rPr lang="sr-Latn-CS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већине</a:t>
            </a:r>
            <a:r>
              <a:rPr lang="sr-Latn-CS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нормалан</a:t>
            </a:r>
            <a:r>
              <a:rPr lang="sr-Latn-CS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sr-Latn-CS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соматски</a:t>
            </a:r>
            <a:r>
              <a:rPr lang="sr-Latn-CS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sr-Latn-CS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неуролошки</a:t>
            </a:r>
            <a:r>
              <a:rPr lang="sr-Latn-CS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налаз</a:t>
            </a:r>
          </a:p>
          <a:p>
            <a:pPr eaLnBrk="1" fontAlgn="auto" hangingPunct="1">
              <a:buFont typeface="Arial"/>
              <a:buChar char="•"/>
              <a:defRPr/>
            </a:pPr>
            <a:r>
              <a:rPr lang="sr-Cyrl-CS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Фокални</a:t>
            </a:r>
            <a:r>
              <a:rPr lang="sr-Latn-CS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неуролошки</a:t>
            </a:r>
            <a:r>
              <a:rPr lang="sr-Latn-CS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знак</a:t>
            </a:r>
            <a:r>
              <a:rPr lang="sr-Latn-CS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sr-Cyrl-CS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индикација</a:t>
            </a:r>
            <a:r>
              <a:rPr lang="sr-Latn-CS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</a:t>
            </a:r>
            <a:r>
              <a:rPr lang="sr-Latn-CS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</a:t>
            </a:r>
            <a:r>
              <a:rPr lang="sr-Cyrl-CS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</a:t>
            </a:r>
            <a:r>
              <a:rPr lang="sr-Latn-CS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sr-Cyrl-CS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МРИ</a:t>
            </a:r>
            <a:endParaRPr lang="sr-Latn-CS" sz="2200" dirty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fontAlgn="auto" hangingPunct="1">
              <a:buFont typeface="Arial"/>
              <a:buChar char="•"/>
              <a:defRPr/>
            </a:pPr>
            <a:r>
              <a:rPr lang="sr-Cyrl-CS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Неопходан</a:t>
            </a:r>
            <a:r>
              <a:rPr lang="sr-Latn-CS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преглед</a:t>
            </a:r>
            <a:r>
              <a:rPr lang="sr-Latn-CS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очног</a:t>
            </a:r>
            <a:r>
              <a:rPr lang="sr-Latn-CS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дна</a:t>
            </a:r>
            <a:r>
              <a:rPr lang="sr-Latn-CS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sr-Cyrl-CS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неправилна</a:t>
            </a:r>
            <a:r>
              <a:rPr lang="sr-Latn-CS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ивица</a:t>
            </a:r>
            <a:r>
              <a:rPr lang="sr-Latn-CS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папиле</a:t>
            </a:r>
            <a:r>
              <a:rPr lang="sr-Latn-CS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оптичкиг</a:t>
            </a:r>
            <a:r>
              <a:rPr lang="sr-Latn-CS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нерва</a:t>
            </a:r>
            <a:r>
              <a:rPr lang="sr-Latn-CS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sr-Latn-CS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одсутност</a:t>
            </a:r>
            <a:r>
              <a:rPr lang="sr-Latn-CS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венских</a:t>
            </a:r>
            <a:r>
              <a:rPr lang="sr-Latn-CS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пулсација</a:t>
            </a:r>
            <a:r>
              <a:rPr lang="sr-Latn-CS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сугеришу</a:t>
            </a:r>
            <a:r>
              <a:rPr lang="sr-Latn-CS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повишен</a:t>
            </a:r>
            <a:r>
              <a:rPr lang="sr-Latn-CS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интракранијални</a:t>
            </a:r>
            <a:r>
              <a:rPr lang="sr-Latn-CS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притисак</a:t>
            </a:r>
            <a:endParaRPr lang="sr-Latn-CS" sz="2200" dirty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fontAlgn="auto" hangingPunct="1">
              <a:buFont typeface="Arial"/>
              <a:buChar char="•"/>
              <a:defRPr/>
            </a:pPr>
            <a:r>
              <a:rPr lang="sr-Cyrl-CS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Бол</a:t>
            </a:r>
            <a:r>
              <a:rPr lang="sr-Latn-CS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sr-Latn-CS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пределу</a:t>
            </a:r>
            <a:r>
              <a:rPr lang="sr-Latn-CS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ока</a:t>
            </a:r>
            <a:r>
              <a:rPr lang="sr-Latn-CS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sr-Cyrl-CS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неопходно</a:t>
            </a:r>
            <a:r>
              <a:rPr lang="sr-Latn-CS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мерење</a:t>
            </a:r>
            <a:r>
              <a:rPr lang="sr-Latn-CS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интраокуларног</a:t>
            </a:r>
            <a:r>
              <a:rPr lang="sr-Latn-CS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sr-Latn-CS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артеријског</a:t>
            </a:r>
            <a:r>
              <a:rPr lang="sr-Latn-CS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питиска</a:t>
            </a:r>
            <a:endParaRPr lang="sr-Latn-CS" sz="2200" dirty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fontAlgn="auto" hangingPunct="1">
              <a:buFont typeface="Arial"/>
              <a:buChar char="•"/>
              <a:defRPr/>
            </a:pPr>
            <a:endParaRPr lang="en-US" dirty="0" smtClean="0">
              <a:solidFill>
                <a:schemeClr val="tx1">
                  <a:lumMod val="85000"/>
                  <a:lumOff val="15000"/>
                </a:schemeClr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836919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1143"/>
    </mc:Choice>
    <mc:Fallback xmlns="">
      <p:transition spd="slow" advTm="31143"/>
    </mc:Fallback>
  </mc:AlternateContent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Cyrl-CS" smtClean="0">
                <a:ln>
                  <a:noFill/>
                </a:ln>
                <a:latin typeface="Comic Sans MS" panose="030F0702030302020204" pitchFamily="66" charset="0"/>
              </a:rPr>
              <a:t>Допунска</a:t>
            </a:r>
            <a:r>
              <a:rPr lang="sr-Latn-CS" smtClean="0">
                <a:ln>
                  <a:noFill/>
                </a:ln>
                <a:latin typeface="Comic Sans MS" panose="030F0702030302020204" pitchFamily="66" charset="0"/>
              </a:rPr>
              <a:t> </a:t>
            </a:r>
            <a:r>
              <a:rPr lang="sr-Cyrl-CS" smtClean="0">
                <a:ln>
                  <a:noFill/>
                </a:ln>
                <a:latin typeface="Comic Sans MS" panose="030F0702030302020204" pitchFamily="66" charset="0"/>
              </a:rPr>
              <a:t>испитивања</a:t>
            </a:r>
            <a:endParaRPr lang="en-US" smtClean="0">
              <a:ln>
                <a:noFill/>
              </a:ln>
              <a:latin typeface="Comic Sans MS" panose="030F0702030302020204" pitchFamily="66" charset="0"/>
            </a:endParaRPr>
          </a:p>
        </p:txBody>
      </p:sp>
      <p:sp>
        <p:nvSpPr>
          <p:cNvPr id="76803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2135189" y="2420938"/>
            <a:ext cx="8377237" cy="4191000"/>
          </a:xfrm>
        </p:spPr>
        <p:txBody>
          <a:bodyPr/>
          <a:lstStyle/>
          <a:p>
            <a:pPr eaLnBrk="1" hangingPunct="1"/>
            <a:r>
              <a:rPr lang="sr-Cyrl-CS" sz="2000">
                <a:latin typeface="Times New Roman" panose="02020603050405020304" pitchFamily="18" charset="0"/>
                <a:cs typeface="Times New Roman" panose="02020603050405020304" pitchFamily="18" charset="0"/>
              </a:rPr>
              <a:t>Дијагноза</a:t>
            </a:r>
            <a:r>
              <a:rPr lang="sr-Latn-C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000">
                <a:latin typeface="Times New Roman" panose="02020603050405020304" pitchFamily="18" charset="0"/>
                <a:cs typeface="Times New Roman" panose="02020603050405020304" pitchFamily="18" charset="0"/>
              </a:rPr>
              <a:t>мигрене</a:t>
            </a:r>
            <a:r>
              <a:rPr lang="sr-Latn-C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000"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sr-Latn-C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000">
                <a:latin typeface="Times New Roman" panose="02020603050405020304" pitchFamily="18" charset="0"/>
                <a:cs typeface="Times New Roman" panose="02020603050405020304" pitchFamily="18" charset="0"/>
              </a:rPr>
              <a:t>тензионе</a:t>
            </a:r>
            <a:r>
              <a:rPr lang="sr-Latn-C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000">
                <a:latin typeface="Times New Roman" panose="02020603050405020304" pitchFamily="18" charset="0"/>
                <a:cs typeface="Times New Roman" panose="02020603050405020304" pitchFamily="18" charset="0"/>
              </a:rPr>
              <a:t>главобоље</a:t>
            </a:r>
            <a:r>
              <a:rPr lang="sr-Latn-C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sr-Cyrl-CS" sz="2000">
                <a:latin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lang="sr-Latn-C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000">
                <a:latin typeface="Times New Roman" panose="02020603050405020304" pitchFamily="18" charset="0"/>
                <a:cs typeface="Times New Roman" panose="02020603050405020304" pitchFamily="18" charset="0"/>
              </a:rPr>
              <a:t>основу</a:t>
            </a:r>
            <a:r>
              <a:rPr lang="sr-Latn-C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000">
                <a:latin typeface="Times New Roman" panose="02020603050405020304" pitchFamily="18" charset="0"/>
                <a:cs typeface="Times New Roman" panose="02020603050405020304" pitchFamily="18" charset="0"/>
              </a:rPr>
              <a:t>анамнезе</a:t>
            </a:r>
            <a:r>
              <a:rPr lang="sr-Latn-C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000"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sr-Latn-C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000">
                <a:latin typeface="Times New Roman" panose="02020603050405020304" pitchFamily="18" charset="0"/>
                <a:cs typeface="Times New Roman" panose="02020603050405020304" pitchFamily="18" charset="0"/>
              </a:rPr>
              <a:t>уредног</a:t>
            </a:r>
            <a:r>
              <a:rPr lang="sr-Latn-C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000">
                <a:latin typeface="Times New Roman" panose="02020603050405020304" pitchFamily="18" charset="0"/>
                <a:cs typeface="Times New Roman" panose="02020603050405020304" pitchFamily="18" charset="0"/>
              </a:rPr>
              <a:t>неуролошког</a:t>
            </a:r>
            <a:r>
              <a:rPr lang="sr-Latn-C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000">
                <a:latin typeface="Times New Roman" panose="02020603050405020304" pitchFamily="18" charset="0"/>
                <a:cs typeface="Times New Roman" panose="02020603050405020304" pitchFamily="18" charset="0"/>
              </a:rPr>
              <a:t>налаза</a:t>
            </a:r>
            <a:endParaRPr lang="sr-Latn-CS" sz="20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sr-Latn-C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   - </a:t>
            </a:r>
            <a:r>
              <a:rPr lang="sr-Cyrl-CS" sz="2000">
                <a:latin typeface="Times New Roman" panose="02020603050405020304" pitchFamily="18" charset="0"/>
                <a:cs typeface="Times New Roman" panose="02020603050405020304" pitchFamily="18" charset="0"/>
              </a:rPr>
              <a:t>ккс</a:t>
            </a:r>
            <a:r>
              <a:rPr lang="sr-Latn-CS" sz="200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sr-Cyrl-CS" sz="2000">
                <a:latin typeface="Times New Roman" panose="02020603050405020304" pitchFamily="18" charset="0"/>
                <a:cs typeface="Times New Roman" panose="02020603050405020304" pitchFamily="18" charset="0"/>
              </a:rPr>
              <a:t>СЕ</a:t>
            </a:r>
            <a:endParaRPr lang="sr-Latn-CS" sz="20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sr-Latn-C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   - </a:t>
            </a:r>
            <a:r>
              <a:rPr lang="sr-Cyrl-RS" sz="2000">
                <a:latin typeface="Times New Roman" panose="02020603050405020304" pitchFamily="18" charset="0"/>
                <a:cs typeface="Times New Roman" panose="02020603050405020304" pitchFamily="18" charset="0"/>
              </a:rPr>
              <a:t>хормони штитне жлезде</a:t>
            </a:r>
            <a:endParaRPr lang="sr-Latn-CS" sz="20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sr-Latn-C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   - </a:t>
            </a:r>
            <a:r>
              <a:rPr lang="sr-Cyrl-CS" sz="2000">
                <a:latin typeface="Times New Roman" panose="02020603050405020304" pitchFamily="18" charset="0"/>
                <a:cs typeface="Times New Roman" panose="02020603050405020304" pitchFamily="18" charset="0"/>
              </a:rPr>
              <a:t>гликемија</a:t>
            </a:r>
            <a:r>
              <a:rPr lang="sr-Latn-CS" sz="200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sr-Cyrl-CS" sz="2000">
                <a:latin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lang="sr-Latn-CS" sz="200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sr-Cyrl-CS" sz="2000">
                <a:latin typeface="Times New Roman" panose="02020603050405020304" pitchFamily="18" charset="0"/>
                <a:cs typeface="Times New Roman" panose="02020603050405020304" pitchFamily="18" charset="0"/>
              </a:rPr>
              <a:t>К</a:t>
            </a:r>
            <a:r>
              <a:rPr lang="sr-Latn-CS" sz="200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sr-Cyrl-RS" sz="2000">
                <a:latin typeface="Times New Roman" panose="02020603050405020304" pitchFamily="18" charset="0"/>
                <a:cs typeface="Times New Roman" panose="02020603050405020304" pitchFamily="18" charset="0"/>
              </a:rPr>
              <a:t>к</a:t>
            </a:r>
            <a:r>
              <a:rPr lang="sr-Cyrl-CS" sz="2000">
                <a:latin typeface="Times New Roman" panose="02020603050405020304" pitchFamily="18" charset="0"/>
                <a:cs typeface="Times New Roman" panose="02020603050405020304" pitchFamily="18" charset="0"/>
              </a:rPr>
              <a:t>алцијум</a:t>
            </a:r>
            <a:r>
              <a:rPr lang="sr-Latn-CS" sz="200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sr-Cyrl-CS" sz="2000">
                <a:latin typeface="Times New Roman" panose="02020603050405020304" pitchFamily="18" charset="0"/>
                <a:cs typeface="Times New Roman" panose="02020603050405020304" pitchFamily="18" charset="0"/>
              </a:rPr>
              <a:t>креатинин</a:t>
            </a:r>
            <a:endParaRPr lang="sr-Latn-CS" sz="20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sr-Latn-C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   - </a:t>
            </a:r>
            <a:r>
              <a:rPr lang="sr-Cyrl-CS" sz="2000">
                <a:latin typeface="Times New Roman" panose="02020603050405020304" pitchFamily="18" charset="0"/>
                <a:cs typeface="Times New Roman" panose="02020603050405020304" pitchFamily="18" charset="0"/>
              </a:rPr>
              <a:t>ртг</a:t>
            </a:r>
            <a:r>
              <a:rPr lang="sr-Latn-C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000">
                <a:latin typeface="Times New Roman" panose="02020603050405020304" pitchFamily="18" charset="0"/>
                <a:cs typeface="Times New Roman" panose="02020603050405020304" pitchFamily="18" charset="0"/>
              </a:rPr>
              <a:t>синуса</a:t>
            </a:r>
            <a:endParaRPr lang="sr-Latn-CS" sz="20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sr-Latn-C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   - </a:t>
            </a:r>
            <a:r>
              <a:rPr lang="sr-Cyrl-CS" sz="2000">
                <a:latin typeface="Times New Roman" panose="02020603050405020304" pitchFamily="18" charset="0"/>
                <a:cs typeface="Times New Roman" panose="02020603050405020304" pitchFamily="18" charset="0"/>
              </a:rPr>
              <a:t>ликвор</a:t>
            </a:r>
            <a:r>
              <a:rPr lang="sr-Latn-C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sr-Cyrl-CS" sz="2000">
                <a:latin typeface="Times New Roman" panose="02020603050405020304" pitchFamily="18" charset="0"/>
                <a:cs typeface="Times New Roman" panose="02020603050405020304" pitchFamily="18" charset="0"/>
              </a:rPr>
              <a:t>сумња</a:t>
            </a:r>
            <a:r>
              <a:rPr lang="sr-Latn-C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000">
                <a:latin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lang="sr-Latn-C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000">
                <a:latin typeface="Times New Roman" panose="02020603050405020304" pitchFamily="18" charset="0"/>
                <a:cs typeface="Times New Roman" panose="02020603050405020304" pitchFamily="18" charset="0"/>
              </a:rPr>
              <a:t>САХ</a:t>
            </a:r>
            <a:r>
              <a:rPr lang="sr-Latn-CS" sz="200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sr-Cyrl-CS" sz="2000">
                <a:latin typeface="Times New Roman" panose="02020603050405020304" pitchFamily="18" charset="0"/>
                <a:cs typeface="Times New Roman" panose="02020603050405020304" pitchFamily="18" charset="0"/>
              </a:rPr>
              <a:t>менингитис</a:t>
            </a:r>
            <a:r>
              <a:rPr lang="sr-Latn-C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000">
                <a:latin typeface="Times New Roman" panose="02020603050405020304" pitchFamily="18" charset="0"/>
                <a:cs typeface="Times New Roman" panose="02020603050405020304" pitchFamily="18" charset="0"/>
              </a:rPr>
              <a:t>или</a:t>
            </a:r>
            <a:r>
              <a:rPr lang="sr-Latn-C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000">
                <a:latin typeface="Times New Roman" panose="02020603050405020304" pitchFamily="18" charset="0"/>
                <a:cs typeface="Times New Roman" panose="02020603050405020304" pitchFamily="18" charset="0"/>
              </a:rPr>
              <a:t>друге</a:t>
            </a:r>
            <a:r>
              <a:rPr lang="sr-Latn-C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sr-Cyrl-RS" sz="20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sr-Cyrl-R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sr-Cyrl-CS" sz="2000">
                <a:latin typeface="Times New Roman" panose="02020603050405020304" pitchFamily="18" charset="0"/>
                <a:cs typeface="Times New Roman" panose="02020603050405020304" pitchFamily="18" charset="0"/>
              </a:rPr>
              <a:t>инфекције</a:t>
            </a:r>
            <a:endParaRPr lang="en-US" sz="20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901455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9022"/>
    </mc:Choice>
    <mc:Fallback xmlns="">
      <p:transition spd="slow" advTm="29022"/>
    </mc:Fallback>
  </mc:AlternateContent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1631950" y="1196976"/>
            <a:ext cx="9144000" cy="663575"/>
          </a:xfrm>
        </p:spPr>
        <p:txBody>
          <a:bodyPr/>
          <a:lstStyle/>
          <a:p>
            <a:pPr eaLnBrk="1" hangingPunct="1"/>
            <a:r>
              <a:rPr lang="sr-Cyrl-CS" sz="3600">
                <a:latin typeface="Comic Sans MS" panose="030F0702030302020204" pitchFamily="66" charset="0"/>
              </a:rPr>
              <a:t>Допунска</a:t>
            </a:r>
            <a:r>
              <a:rPr lang="sr-Latn-CS" sz="3600">
                <a:latin typeface="Comic Sans MS" panose="030F0702030302020204" pitchFamily="66" charset="0"/>
              </a:rPr>
              <a:t> </a:t>
            </a:r>
            <a:r>
              <a:rPr lang="sr-Cyrl-CS" sz="3600">
                <a:latin typeface="Comic Sans MS" panose="030F0702030302020204" pitchFamily="66" charset="0"/>
              </a:rPr>
              <a:t>испитивања</a:t>
            </a:r>
            <a:r>
              <a:rPr lang="sr-Latn-CS" sz="3600">
                <a:latin typeface="Comic Sans MS" panose="030F0702030302020204" pitchFamily="66" charset="0"/>
              </a:rPr>
              <a:t>-</a:t>
            </a:r>
            <a:r>
              <a:rPr lang="sr-Cyrl-RS" sz="3600">
                <a:latin typeface="Comic Sans MS" panose="030F0702030302020204" pitchFamily="66" charset="0"/>
              </a:rPr>
              <a:t> индикације</a:t>
            </a:r>
            <a:endParaRPr lang="en-US" sz="3600">
              <a:latin typeface="Comic Sans MS" panose="030F0702030302020204" pitchFamily="66" charset="0"/>
            </a:endParaRPr>
          </a:p>
        </p:txBody>
      </p:sp>
      <p:sp>
        <p:nvSpPr>
          <p:cNvPr id="21507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2208213" y="2636838"/>
            <a:ext cx="8172450" cy="3744912"/>
          </a:xfrm>
        </p:spPr>
        <p:txBody>
          <a:bodyPr rtlCol="0">
            <a:normAutofit/>
          </a:bodyPr>
          <a:lstStyle/>
          <a:p>
            <a:pPr eaLnBrk="1" fontAlgn="auto" hangingPunct="1">
              <a:lnSpc>
                <a:spcPct val="90000"/>
              </a:lnSpc>
              <a:buFont typeface="Arial"/>
              <a:buChar char="•"/>
              <a:defRPr/>
            </a:pPr>
            <a:r>
              <a:rPr lang="sr-Cyrl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Неуролошки</a:t>
            </a:r>
            <a:r>
              <a:rPr lang="sr-Latn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налаз</a:t>
            </a:r>
            <a:r>
              <a:rPr lang="sr-Latn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endParaRPr lang="sr-Cyrl-RS" sz="2000" dirty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fontAlgn="auto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sr-Cyrl-R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- </a:t>
            </a:r>
            <a:r>
              <a:rPr lang="sr-Cyrl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затегнут</a:t>
            </a:r>
            <a:r>
              <a:rPr lang="sr-Latn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врат</a:t>
            </a:r>
            <a:r>
              <a:rPr lang="sr-Latn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sr-Cyrl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диплопије</a:t>
            </a:r>
            <a:r>
              <a:rPr lang="sr-Latn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sr-Cyrl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асиметрични</a:t>
            </a:r>
            <a:r>
              <a:rPr lang="sr-Latn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рефлекси</a:t>
            </a:r>
            <a:r>
              <a:rPr lang="sr-Latn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sr-Cyrl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стаза</a:t>
            </a:r>
            <a:r>
              <a:rPr lang="sr-Latn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eaLnBrk="1" fontAlgn="auto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sr-Cyrl-R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sr-Cyrl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папиле</a:t>
            </a:r>
            <a:r>
              <a:rPr lang="sr-Latn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sr-Cyrl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измене</a:t>
            </a:r>
            <a:r>
              <a:rPr lang="sr-Latn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личности</a:t>
            </a:r>
            <a:endParaRPr lang="sr-Latn-CS" sz="2000" dirty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fontAlgn="auto" hangingPunct="1">
              <a:lnSpc>
                <a:spcPct val="90000"/>
              </a:lnSpc>
              <a:buFont typeface="Arial"/>
              <a:buChar char="•"/>
              <a:defRPr/>
            </a:pPr>
            <a:r>
              <a:rPr lang="sr-Cyrl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Континуирана</a:t>
            </a:r>
            <a:r>
              <a:rPr lang="sr-Latn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главобоља</a:t>
            </a:r>
            <a:r>
              <a:rPr lang="sr-Latn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или</a:t>
            </a:r>
            <a:r>
              <a:rPr lang="sr-Latn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</a:t>
            </a:r>
            <a:r>
              <a:rPr lang="sr-Latn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погоршава</a:t>
            </a:r>
            <a:r>
              <a:rPr lang="sr-Latn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иако</a:t>
            </a:r>
            <a:r>
              <a:rPr lang="sr-Latn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је</a:t>
            </a:r>
            <a:r>
              <a:rPr lang="sr-Latn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уредан</a:t>
            </a:r>
            <a:r>
              <a:rPr lang="sr-Latn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неуролошки</a:t>
            </a:r>
            <a:r>
              <a:rPr lang="sr-Latn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налаз</a:t>
            </a:r>
            <a:endParaRPr lang="sr-Latn-CS" sz="2000" dirty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fontAlgn="auto" hangingPunct="1">
              <a:lnSpc>
                <a:spcPct val="90000"/>
              </a:lnSpc>
              <a:buFont typeface="Arial"/>
              <a:buChar char="•"/>
              <a:defRPr/>
            </a:pPr>
            <a:endParaRPr lang="sr-Cyrl-CS" sz="2000" dirty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fontAlgn="auto" hangingPunct="1">
              <a:lnSpc>
                <a:spcPct val="90000"/>
              </a:lnSpc>
              <a:buFont typeface="Arial"/>
              <a:buChar char="•"/>
              <a:defRPr/>
            </a:pPr>
            <a:r>
              <a:rPr lang="sr-Cyrl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Главобоља</a:t>
            </a:r>
            <a:r>
              <a:rPr lang="sr-Latn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која</a:t>
            </a:r>
            <a:r>
              <a:rPr lang="sr-Latn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sr-Latn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појачава</a:t>
            </a:r>
            <a:r>
              <a:rPr lang="sr-Latn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</a:t>
            </a:r>
            <a:r>
              <a:rPr lang="sr-Latn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физичким</a:t>
            </a:r>
            <a:r>
              <a:rPr lang="sr-Latn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напором</a:t>
            </a:r>
            <a:r>
              <a:rPr lang="sr-Latn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или</a:t>
            </a:r>
            <a:r>
              <a:rPr lang="sr-Latn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кашљем</a:t>
            </a:r>
            <a:endParaRPr lang="sr-Latn-CS" sz="2000" dirty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fontAlgn="auto" hangingPunct="1">
              <a:lnSpc>
                <a:spcPct val="90000"/>
              </a:lnSpc>
              <a:buFont typeface="Arial"/>
              <a:buChar char="•"/>
              <a:defRPr/>
            </a:pPr>
            <a:endParaRPr lang="sr-Cyrl-CS" dirty="0" smtClean="0">
              <a:solidFill>
                <a:schemeClr val="tx1">
                  <a:lumMod val="85000"/>
                  <a:lumOff val="15000"/>
                </a:schemeClr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12725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8026"/>
    </mc:Choice>
    <mc:Fallback xmlns="">
      <p:transition spd="slow" advTm="28026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2495550" y="981076"/>
            <a:ext cx="7200900" cy="1000125"/>
          </a:xfrm>
        </p:spPr>
        <p:txBody>
          <a:bodyPr rtlCol="0">
            <a:normAutofit fontScale="90000"/>
          </a:bodyPr>
          <a:lstStyle/>
          <a:p>
            <a:pPr>
              <a:defRPr/>
            </a:pPr>
            <a:r>
              <a:rPr lang="sr-Cyrl-C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omic Sans MS" pitchFamily="66" charset="0"/>
              </a:rPr>
              <a:t/>
            </a:r>
            <a:br>
              <a:rPr lang="sr-Cyrl-C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omic Sans MS" pitchFamily="66" charset="0"/>
              </a:rPr>
            </a:br>
            <a:r>
              <a:rPr lang="sr-Cyrl-C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omic Sans MS" pitchFamily="66" charset="0"/>
              </a:rPr>
              <a:t>Секундарне</a:t>
            </a:r>
            <a:r>
              <a:rPr lang="sr-Latn-C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omic Sans MS" pitchFamily="66" charset="0"/>
              </a:rPr>
              <a:t> </a:t>
            </a:r>
            <a:r>
              <a:rPr lang="sr-Cyrl-C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omic Sans MS" pitchFamily="66" charset="0"/>
              </a:rPr>
              <a:t>главобоље</a:t>
            </a:r>
            <a:r>
              <a:rPr lang="sr-Latn-C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omic Sans MS" pitchFamily="66" charset="0"/>
              </a:rPr>
              <a:t/>
            </a:r>
            <a:br>
              <a:rPr lang="sr-Latn-C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omic Sans MS" pitchFamily="66" charset="0"/>
              </a:rPr>
            </a:br>
            <a:endParaRPr lang="en-US" dirty="0" smtClean="0">
              <a:solidFill>
                <a:schemeClr val="tx1">
                  <a:lumMod val="85000"/>
                  <a:lumOff val="15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25603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2208214" y="2997200"/>
            <a:ext cx="7488237" cy="3024188"/>
          </a:xfrm>
        </p:spPr>
        <p:txBody>
          <a:bodyPr rtlCol="0">
            <a:normAutofit/>
          </a:bodyPr>
          <a:lstStyle/>
          <a:p>
            <a:pPr eaLnBrk="1" fontAlgn="auto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sr-Cyrl-R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5.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главобоље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које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приписују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трауми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главе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врата</a:t>
            </a:r>
            <a:endParaRPr lang="sr-Latn-CS" sz="1800" dirty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fontAlgn="auto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6.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главобоље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које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приписују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васкуларним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sr-Cyrl-RS" sz="1800" dirty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fontAlgn="auto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sr-Cyrl-R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поремећајима</a:t>
            </a:r>
            <a:endParaRPr lang="sr-Latn-CS" sz="1800" dirty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fontAlgn="auto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7.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главобоље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које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приписују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неваскуларним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eaLnBrk="1" fontAlgn="auto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интракранијалним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поремећајима</a:t>
            </a:r>
            <a:endParaRPr lang="sr-Latn-CS" sz="1800" dirty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fontAlgn="auto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8.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главобоље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које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приписују злоупотреби</a:t>
            </a:r>
            <a:r>
              <a:rPr lang="sr-Latn-CS" sz="1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супстанци</a:t>
            </a:r>
            <a:r>
              <a:rPr lang="sr-Latn-CS" sz="1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или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sr-Cyrl-RS" sz="1800" dirty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fontAlgn="auto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sr-Cyrl-R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апстиненцији</a:t>
            </a:r>
            <a:endParaRPr lang="sr-Latn-CS" sz="1800" dirty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fontAlgn="auto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Comic Sans MS" pitchFamily="66" charset="0"/>
              </a:rPr>
              <a:t>     </a:t>
            </a:r>
            <a:endParaRPr lang="en-US" sz="1800" dirty="0">
              <a:solidFill>
                <a:schemeClr val="tx1">
                  <a:lumMod val="85000"/>
                  <a:lumOff val="15000"/>
                </a:schemeClr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47514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2920"/>
    </mc:Choice>
    <mc:Fallback xmlns="">
      <p:transition spd="slow" advTm="22920"/>
    </mc:Fallback>
  </mc:AlternateContent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1416050" y="1268414"/>
            <a:ext cx="9144000" cy="663575"/>
          </a:xfrm>
        </p:spPr>
        <p:txBody>
          <a:bodyPr/>
          <a:lstStyle/>
          <a:p>
            <a:pPr eaLnBrk="1" hangingPunct="1"/>
            <a:r>
              <a:rPr lang="sr-Cyrl-CS" sz="3600">
                <a:latin typeface="Comic Sans MS" panose="030F0702030302020204" pitchFamily="66" charset="0"/>
              </a:rPr>
              <a:t>Допунска</a:t>
            </a:r>
            <a:r>
              <a:rPr lang="sr-Latn-CS" sz="3600">
                <a:latin typeface="Comic Sans MS" panose="030F0702030302020204" pitchFamily="66" charset="0"/>
              </a:rPr>
              <a:t> </a:t>
            </a:r>
            <a:r>
              <a:rPr lang="sr-Cyrl-CS" sz="3600">
                <a:latin typeface="Comic Sans MS" panose="030F0702030302020204" pitchFamily="66" charset="0"/>
              </a:rPr>
              <a:t>испитивања</a:t>
            </a:r>
            <a:r>
              <a:rPr lang="sr-Latn-CS" sz="3600">
                <a:latin typeface="Comic Sans MS" panose="030F0702030302020204" pitchFamily="66" charset="0"/>
              </a:rPr>
              <a:t>-</a:t>
            </a:r>
            <a:r>
              <a:rPr lang="sr-Cyrl-RS" sz="3600">
                <a:latin typeface="Comic Sans MS" panose="030F0702030302020204" pitchFamily="66" charset="0"/>
              </a:rPr>
              <a:t> индикације</a:t>
            </a:r>
            <a:endParaRPr lang="en-US" sz="3600">
              <a:latin typeface="Comic Sans MS" panose="030F0702030302020204" pitchFamily="66" charset="0"/>
            </a:endParaRPr>
          </a:p>
        </p:txBody>
      </p:sp>
      <p:sp>
        <p:nvSpPr>
          <p:cNvPr id="21507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2413001" y="3141664"/>
            <a:ext cx="8245475" cy="2808287"/>
          </a:xfrm>
        </p:spPr>
        <p:txBody>
          <a:bodyPr rtlCol="0">
            <a:normAutofit/>
          </a:bodyPr>
          <a:lstStyle/>
          <a:p>
            <a:pPr eaLnBrk="1" fontAlgn="auto" hangingPunct="1">
              <a:lnSpc>
                <a:spcPct val="90000"/>
              </a:lnSpc>
              <a:buFont typeface="Arial"/>
              <a:buChar char="•"/>
              <a:defRPr/>
            </a:pPr>
            <a:r>
              <a:rPr lang="sr-Cyrl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Код</a:t>
            </a:r>
            <a:r>
              <a:rPr lang="sr-Latn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сумње</a:t>
            </a:r>
            <a:r>
              <a:rPr lang="sr-Latn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lang="sr-Latn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инфекцију</a:t>
            </a:r>
            <a:r>
              <a:rPr lang="sr-Latn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ЦНС</a:t>
            </a:r>
            <a:r>
              <a:rPr lang="sr-Latn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или</a:t>
            </a:r>
            <a:r>
              <a:rPr lang="sr-Latn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САХ</a:t>
            </a:r>
            <a:endParaRPr lang="sr-Latn-CS" sz="2000" dirty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fontAlgn="auto" hangingPunct="1">
              <a:lnSpc>
                <a:spcPct val="90000"/>
              </a:lnSpc>
              <a:buFont typeface="Arial"/>
              <a:buChar char="•"/>
              <a:defRPr/>
            </a:pPr>
            <a:endParaRPr lang="en-US" sz="2000" dirty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fontAlgn="auto" hangingPunct="1">
              <a:lnSpc>
                <a:spcPct val="90000"/>
              </a:lnSpc>
              <a:buFont typeface="Arial"/>
              <a:buChar char="•"/>
              <a:defRPr/>
            </a:pPr>
            <a:r>
              <a:rPr lang="sr-Cyrl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Епизода</a:t>
            </a:r>
            <a:r>
              <a:rPr lang="sr-Latn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губитка</a:t>
            </a:r>
            <a:r>
              <a:rPr lang="sr-Latn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свести</a:t>
            </a:r>
            <a:r>
              <a:rPr lang="sr-Latn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удружена</a:t>
            </a:r>
            <a:r>
              <a:rPr lang="sr-Latn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</a:t>
            </a:r>
            <a:r>
              <a:rPr lang="sr-Latn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главобољом</a:t>
            </a:r>
            <a:endParaRPr lang="sr-Latn-CS" sz="2000" dirty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fontAlgn="auto" hangingPunct="1">
              <a:lnSpc>
                <a:spcPct val="90000"/>
              </a:lnSpc>
              <a:buFont typeface="Arial"/>
              <a:buChar char="•"/>
              <a:defRPr/>
            </a:pPr>
            <a:endParaRPr lang="en-US" sz="2000" dirty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fontAlgn="auto" hangingPunct="1">
              <a:lnSpc>
                <a:spcPct val="90000"/>
              </a:lnSpc>
              <a:buFont typeface="Arial"/>
              <a:buChar char="•"/>
              <a:defRPr/>
            </a:pPr>
            <a:r>
              <a:rPr lang="sr-Cyrl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Главобоља</a:t>
            </a:r>
            <a:r>
              <a:rPr lang="sr-Latn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удружена</a:t>
            </a:r>
            <a:r>
              <a:rPr lang="sr-Latn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</a:t>
            </a:r>
            <a:r>
              <a:rPr lang="sr-Latn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ендокронолошким</a:t>
            </a:r>
            <a:r>
              <a:rPr lang="sr-Latn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поремећајима</a:t>
            </a:r>
            <a:endParaRPr lang="sr-Latn-CS" sz="2000" dirty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165048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8118"/>
    </mc:Choice>
    <mc:Fallback xmlns="">
      <p:transition spd="slow" advTm="18118"/>
    </mc:Fallback>
  </mc:AlternateContent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Title 1"/>
          <p:cNvSpPr>
            <a:spLocks noGrp="1"/>
          </p:cNvSpPr>
          <p:nvPr>
            <p:ph type="title"/>
          </p:nvPr>
        </p:nvSpPr>
        <p:spPr>
          <a:xfrm>
            <a:off x="1558925" y="1196975"/>
            <a:ext cx="9144000" cy="827088"/>
          </a:xfrm>
        </p:spPr>
        <p:txBody>
          <a:bodyPr/>
          <a:lstStyle/>
          <a:p>
            <a:pPr eaLnBrk="1" hangingPunct="1"/>
            <a:r>
              <a:rPr lang="sr-Cyrl-CS" sz="3600">
                <a:latin typeface="Comic Sans MS" panose="030F0702030302020204" pitchFamily="66" charset="0"/>
              </a:rPr>
              <a:t>Допунска</a:t>
            </a:r>
            <a:r>
              <a:rPr lang="sr-Latn-CS" sz="3600">
                <a:latin typeface="Comic Sans MS" panose="030F0702030302020204" pitchFamily="66" charset="0"/>
              </a:rPr>
              <a:t> </a:t>
            </a:r>
            <a:r>
              <a:rPr lang="sr-Cyrl-CS" sz="3600">
                <a:latin typeface="Comic Sans MS" panose="030F0702030302020204" pitchFamily="66" charset="0"/>
              </a:rPr>
              <a:t>испитивања</a:t>
            </a:r>
            <a:r>
              <a:rPr lang="sr-Latn-CS" sz="3600">
                <a:latin typeface="Comic Sans MS" panose="030F0702030302020204" pitchFamily="66" charset="0"/>
              </a:rPr>
              <a:t>-</a:t>
            </a:r>
            <a:r>
              <a:rPr lang="sr-Cyrl-RS" sz="3600">
                <a:latin typeface="Comic Sans MS" panose="030F0702030302020204" pitchFamily="66" charset="0"/>
              </a:rPr>
              <a:t> индикације</a:t>
            </a:r>
            <a:endParaRPr lang="en-US" sz="360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66988" y="3284539"/>
            <a:ext cx="8559800" cy="3006725"/>
          </a:xfrm>
        </p:spPr>
        <p:txBody>
          <a:bodyPr rtlCol="0">
            <a:normAutofit/>
          </a:bodyPr>
          <a:lstStyle/>
          <a:p>
            <a:pPr eaLnBrk="1" fontAlgn="auto" hangingPunct="1">
              <a:lnSpc>
                <a:spcPct val="90000"/>
              </a:lnSpc>
              <a:buFont typeface="Arial"/>
              <a:buChar char="•"/>
              <a:defRPr/>
            </a:pPr>
            <a:r>
              <a:rPr lang="sr-Cyrl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Код</a:t>
            </a:r>
            <a:r>
              <a:rPr lang="sr-Latn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болесника</a:t>
            </a:r>
            <a:r>
              <a:rPr lang="sr-Latn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</a:t>
            </a:r>
            <a:r>
              <a:rPr lang="sr-Latn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малигнитетом</a:t>
            </a:r>
            <a:r>
              <a:rPr lang="sr-Latn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или</a:t>
            </a:r>
            <a:r>
              <a:rPr lang="sr-Latn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АИДС</a:t>
            </a:r>
            <a:endParaRPr lang="sr-Latn-CS" sz="2000" dirty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fontAlgn="auto" hangingPunct="1">
              <a:lnSpc>
                <a:spcPct val="90000"/>
              </a:lnSpc>
              <a:buFont typeface="Arial"/>
              <a:buChar char="•"/>
              <a:defRPr/>
            </a:pPr>
            <a:r>
              <a:rPr lang="sr-Cyrl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Неурофиброматоза</a:t>
            </a:r>
            <a:r>
              <a:rPr lang="sr-Latn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код</a:t>
            </a:r>
            <a:r>
              <a:rPr lang="sr-Latn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болесника</a:t>
            </a:r>
            <a:r>
              <a:rPr lang="sr-Latn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или</a:t>
            </a:r>
            <a:r>
              <a:rPr lang="sr-Latn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члана</a:t>
            </a:r>
            <a:r>
              <a:rPr lang="sr-Latn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породице</a:t>
            </a:r>
            <a:endParaRPr lang="sr-Latn-CS" sz="2000" dirty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fontAlgn="auto" hangingPunct="1">
              <a:lnSpc>
                <a:spcPct val="90000"/>
              </a:lnSpc>
              <a:buFont typeface="Arial"/>
              <a:buChar char="•"/>
              <a:defRPr/>
            </a:pPr>
            <a:r>
              <a:rPr lang="sr-Cyrl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Понављано</a:t>
            </a:r>
            <a:r>
              <a:rPr lang="sr-Latn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sr-Latn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континуирано</a:t>
            </a:r>
            <a:r>
              <a:rPr lang="sr-Latn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повраћање</a:t>
            </a:r>
            <a:r>
              <a:rPr lang="sr-Latn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удружено</a:t>
            </a:r>
            <a:r>
              <a:rPr lang="sr-Latn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</a:t>
            </a:r>
            <a:r>
              <a:rPr lang="sr-Latn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главобољом</a:t>
            </a:r>
            <a:endParaRPr lang="sr-Latn-CS" sz="2000" dirty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fontAlgn="auto" hangingPunct="1">
              <a:lnSpc>
                <a:spcPct val="90000"/>
              </a:lnSpc>
              <a:buFont typeface="Arial"/>
              <a:buChar char="•"/>
              <a:defRPr/>
            </a:pPr>
            <a:r>
              <a:rPr lang="sr-Cyrl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Када</a:t>
            </a:r>
            <a:r>
              <a:rPr lang="sr-Latn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захтева</a:t>
            </a:r>
            <a:r>
              <a:rPr lang="sr-Latn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детоксикацију</a:t>
            </a:r>
            <a:r>
              <a:rPr lang="sr-Latn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због</a:t>
            </a:r>
            <a:r>
              <a:rPr lang="sr-Latn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злоупотребе</a:t>
            </a:r>
            <a:r>
              <a:rPr lang="sr-Latn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аналгетика</a:t>
            </a:r>
            <a:endParaRPr lang="sr-Latn-CS" sz="2000" dirty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fontAlgn="auto" hangingPunct="1">
              <a:lnSpc>
                <a:spcPct val="90000"/>
              </a:lnSpc>
              <a:buFont typeface="Arial"/>
              <a:buChar char="•"/>
              <a:defRPr/>
            </a:pPr>
            <a:r>
              <a:rPr lang="sr-Cyrl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Атак</a:t>
            </a:r>
            <a:r>
              <a:rPr lang="sr-Latn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који</a:t>
            </a:r>
            <a:r>
              <a:rPr lang="sr-Latn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</a:t>
            </a:r>
            <a:r>
              <a:rPr lang="sr-Latn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попушта</a:t>
            </a:r>
            <a:r>
              <a:rPr lang="sr-Latn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lang="sr-Latn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терапију</a:t>
            </a:r>
            <a:endParaRPr lang="sr-Latn-CS" sz="2000" dirty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fontAlgn="auto" hangingPunct="1">
              <a:lnSpc>
                <a:spcPct val="90000"/>
              </a:lnSpc>
              <a:buFont typeface="Arial"/>
              <a:buChar char="•"/>
              <a:defRPr/>
            </a:pPr>
            <a:r>
              <a:rPr lang="sr-Cyrl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Радна</a:t>
            </a:r>
            <a:r>
              <a:rPr lang="sr-Latn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неспособност</a:t>
            </a:r>
            <a:endParaRPr lang="en-US" sz="2000" dirty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fontAlgn="auto" hangingPunct="1">
              <a:buFont typeface="Arial"/>
              <a:buChar char="•"/>
              <a:defRPr/>
            </a:pPr>
            <a:endParaRPr lang="en-US" sz="1800" dirty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167704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5088"/>
    </mc:Choice>
    <mc:Fallback xmlns="">
      <p:transition spd="slow" advTm="25088"/>
    </mc:Fallback>
  </mc:AlternateContent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1379538" y="1125538"/>
            <a:ext cx="9144001" cy="881062"/>
          </a:xfrm>
        </p:spPr>
        <p:txBody>
          <a:bodyPr/>
          <a:lstStyle/>
          <a:p>
            <a:pPr eaLnBrk="1" hangingPunct="1"/>
            <a:r>
              <a:rPr lang="sr-Cyrl-CS" sz="3600" dirty="0">
                <a:latin typeface="Comic Sans MS" panose="030F0702030302020204" pitchFamily="66" charset="0"/>
              </a:rPr>
              <a:t>Допунска</a:t>
            </a:r>
            <a:r>
              <a:rPr lang="sr-Latn-CS" sz="3600" dirty="0">
                <a:latin typeface="Comic Sans MS" panose="030F0702030302020204" pitchFamily="66" charset="0"/>
              </a:rPr>
              <a:t> </a:t>
            </a:r>
            <a:r>
              <a:rPr lang="sr-Cyrl-CS" sz="3600" dirty="0" smtClean="0">
                <a:latin typeface="Comic Sans MS" panose="030F0702030302020204" pitchFamily="66" charset="0"/>
              </a:rPr>
              <a:t>испитивања</a:t>
            </a:r>
            <a:endParaRPr lang="en-US" sz="3600" dirty="0">
              <a:latin typeface="Comic Sans MS" panose="030F0702030302020204" pitchFamily="66" charset="0"/>
            </a:endParaRPr>
          </a:p>
        </p:txBody>
      </p:sp>
      <p:sp>
        <p:nvSpPr>
          <p:cNvPr id="80899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992314" y="2636838"/>
            <a:ext cx="7920037" cy="3511550"/>
          </a:xfrm>
        </p:spPr>
        <p:txBody>
          <a:bodyPr>
            <a:normAutofit lnSpcReduction="10000"/>
          </a:bodyPr>
          <a:lstStyle/>
          <a:p>
            <a:pPr eaLnBrk="1" hangingPunct="1"/>
            <a:r>
              <a:rPr lang="sr-Cyrl-CS" sz="2000">
                <a:latin typeface="Times New Roman" panose="02020603050405020304" pitchFamily="18" charset="0"/>
                <a:cs typeface="Times New Roman" panose="02020603050405020304" pitchFamily="18" charset="0"/>
              </a:rPr>
              <a:t>Мигрена</a:t>
            </a:r>
            <a:r>
              <a:rPr lang="sr-Latn-C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+ </a:t>
            </a:r>
            <a:r>
              <a:rPr lang="sr-Cyrl-CS" sz="2000">
                <a:latin typeface="Times New Roman" panose="02020603050405020304" pitchFamily="18" charset="0"/>
                <a:cs typeface="Times New Roman" panose="02020603050405020304" pitchFamily="18" charset="0"/>
              </a:rPr>
              <a:t>уредан</a:t>
            </a:r>
            <a:r>
              <a:rPr lang="sr-Latn-C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000">
                <a:latin typeface="Times New Roman" panose="02020603050405020304" pitchFamily="18" charset="0"/>
                <a:cs typeface="Times New Roman" panose="02020603050405020304" pitchFamily="18" charset="0"/>
              </a:rPr>
              <a:t>неуролошки</a:t>
            </a:r>
            <a:r>
              <a:rPr lang="sr-Latn-C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000">
                <a:latin typeface="Times New Roman" panose="02020603050405020304" pitchFamily="18" charset="0"/>
                <a:cs typeface="Times New Roman" panose="02020603050405020304" pitchFamily="18" charset="0"/>
              </a:rPr>
              <a:t>налаз</a:t>
            </a:r>
            <a:r>
              <a:rPr lang="sr-Latn-C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– 0,18% </a:t>
            </a:r>
            <a:r>
              <a:rPr lang="sr-Cyrl-CS" sz="2000">
                <a:latin typeface="Times New Roman" panose="02020603050405020304" pitchFamily="18" charset="0"/>
                <a:cs typeface="Times New Roman" panose="02020603050405020304" pitchFamily="18" charset="0"/>
              </a:rPr>
              <a:t>органски</a:t>
            </a:r>
            <a:r>
              <a:rPr lang="sr-Latn-C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000">
                <a:latin typeface="Times New Roman" panose="02020603050405020304" pitchFamily="18" charset="0"/>
                <a:cs typeface="Times New Roman" panose="02020603050405020304" pitchFamily="18" charset="0"/>
              </a:rPr>
              <a:t>узрок</a:t>
            </a:r>
            <a:endParaRPr lang="sr-Latn-CS" sz="20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/>
            <a:r>
              <a:rPr lang="sr-Cyrl-CS" sz="2000">
                <a:latin typeface="Times New Roman" panose="02020603050405020304" pitchFamily="18" charset="0"/>
                <a:cs typeface="Times New Roman" panose="02020603050405020304" pitchFamily="18" charset="0"/>
              </a:rPr>
              <a:t>Неуримиџинг методе</a:t>
            </a:r>
            <a:r>
              <a:rPr lang="sr-Latn-C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000">
                <a:latin typeface="Times New Roman" panose="02020603050405020304" pitchFamily="18" charset="0"/>
                <a:cs typeface="Times New Roman" panose="02020603050405020304" pitchFamily="18" charset="0"/>
              </a:rPr>
              <a:t>се</a:t>
            </a:r>
            <a:r>
              <a:rPr lang="sr-Latn-C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000">
                <a:latin typeface="Times New Roman" panose="02020603050405020304" pitchFamily="18" charset="0"/>
                <a:cs typeface="Times New Roman" panose="02020603050405020304" pitchFamily="18" charset="0"/>
              </a:rPr>
              <a:t>не</a:t>
            </a:r>
            <a:r>
              <a:rPr lang="sr-Latn-C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000">
                <a:latin typeface="Times New Roman" panose="02020603050405020304" pitchFamily="18" charset="0"/>
                <a:cs typeface="Times New Roman" panose="02020603050405020304" pitchFamily="18" charset="0"/>
              </a:rPr>
              <a:t>саветују</a:t>
            </a:r>
            <a:r>
              <a:rPr lang="sr-Latn-C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000"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sr-Latn-C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000">
                <a:latin typeface="Times New Roman" panose="02020603050405020304" pitchFamily="18" charset="0"/>
                <a:cs typeface="Times New Roman" panose="02020603050405020304" pitchFamily="18" charset="0"/>
              </a:rPr>
              <a:t>рутинском</a:t>
            </a:r>
            <a:r>
              <a:rPr lang="sr-Latn-C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000">
                <a:latin typeface="Times New Roman" panose="02020603050405020304" pitchFamily="18" charset="0"/>
                <a:cs typeface="Times New Roman" panose="02020603050405020304" pitchFamily="18" charset="0"/>
              </a:rPr>
              <a:t>прегледу</a:t>
            </a:r>
            <a:r>
              <a:rPr lang="sr-Latn-C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000">
                <a:latin typeface="Times New Roman" panose="02020603050405020304" pitchFamily="18" charset="0"/>
                <a:cs typeface="Times New Roman" panose="02020603050405020304" pitchFamily="18" charset="0"/>
              </a:rPr>
              <a:t>болесника</a:t>
            </a:r>
            <a:r>
              <a:rPr lang="sr-Latn-C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000">
                <a:latin typeface="Times New Roman" panose="02020603050405020304" pitchFamily="18" charset="0"/>
                <a:cs typeface="Times New Roman" panose="02020603050405020304" pitchFamily="18" charset="0"/>
              </a:rPr>
              <a:t>са</a:t>
            </a:r>
            <a:r>
              <a:rPr lang="sr-Latn-C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000">
                <a:latin typeface="Times New Roman" panose="02020603050405020304" pitchFamily="18" charset="0"/>
                <a:cs typeface="Times New Roman" panose="02020603050405020304" pitchFamily="18" charset="0"/>
              </a:rPr>
              <a:t>мигреном</a:t>
            </a:r>
            <a:r>
              <a:rPr lang="sr-Latn-C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sr-Cyrl-CS" sz="2000">
                <a:latin typeface="Times New Roman" panose="02020603050405020304" pitchFamily="18" charset="0"/>
                <a:cs typeface="Times New Roman" panose="02020603050405020304" pitchFamily="18" charset="0"/>
              </a:rPr>
              <a:t>ниво</a:t>
            </a:r>
            <a:r>
              <a:rPr lang="sr-Latn-C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000">
                <a:latin typeface="Times New Roman" panose="02020603050405020304" pitchFamily="18" charset="0"/>
                <a:cs typeface="Times New Roman" panose="02020603050405020304" pitchFamily="18" charset="0"/>
              </a:rPr>
              <a:t>доказа</a:t>
            </a:r>
            <a:r>
              <a:rPr lang="sr-Latn-C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00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sr-Cyrl-CS" sz="2000"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sr-Latn-CS" sz="200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eaLnBrk="1" hangingPunct="1"/>
            <a:r>
              <a:rPr lang="sr-Cyrl-CS" sz="2000">
                <a:latin typeface="Times New Roman" panose="02020603050405020304" pitchFamily="18" charset="0"/>
                <a:cs typeface="Times New Roman" panose="02020603050405020304" pitchFamily="18" charset="0"/>
              </a:rPr>
              <a:t>Корист</a:t>
            </a:r>
            <a:r>
              <a:rPr lang="sr-Cyrl-R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ових</a:t>
            </a:r>
            <a:r>
              <a:rPr lang="sr-Latn-C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000">
                <a:latin typeface="Times New Roman" panose="02020603050405020304" pitchFamily="18" charset="0"/>
                <a:cs typeface="Times New Roman" panose="02020603050405020304" pitchFamily="18" charset="0"/>
              </a:rPr>
              <a:t>метода</a:t>
            </a:r>
            <a:r>
              <a:rPr lang="sr-Latn-C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000">
                <a:latin typeface="Times New Roman" panose="02020603050405020304" pitchFamily="18" charset="0"/>
                <a:cs typeface="Times New Roman" panose="02020603050405020304" pitchFamily="18" charset="0"/>
              </a:rPr>
              <a:t>код</a:t>
            </a:r>
            <a:r>
              <a:rPr lang="sr-Latn-C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000">
                <a:latin typeface="Times New Roman" panose="02020603050405020304" pitchFamily="18" charset="0"/>
                <a:cs typeface="Times New Roman" panose="02020603050405020304" pitchFamily="18" charset="0"/>
              </a:rPr>
              <a:t>других</a:t>
            </a:r>
            <a:r>
              <a:rPr lang="sr-Latn-C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000">
                <a:latin typeface="Times New Roman" panose="02020603050405020304" pitchFamily="18" charset="0"/>
                <a:cs typeface="Times New Roman" panose="02020603050405020304" pitchFamily="18" charset="0"/>
              </a:rPr>
              <a:t>типова</a:t>
            </a:r>
            <a:r>
              <a:rPr lang="sr-Latn-C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000">
                <a:latin typeface="Times New Roman" panose="02020603050405020304" pitchFamily="18" charset="0"/>
                <a:cs typeface="Times New Roman" panose="02020603050405020304" pitchFamily="18" charset="0"/>
              </a:rPr>
              <a:t>главобоље</a:t>
            </a:r>
            <a:r>
              <a:rPr lang="sr-Latn-C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000">
                <a:latin typeface="Times New Roman" panose="02020603050405020304" pitchFamily="18" charset="0"/>
                <a:cs typeface="Times New Roman" panose="02020603050405020304" pitchFamily="18" charset="0"/>
              </a:rPr>
              <a:t>није</a:t>
            </a:r>
            <a:r>
              <a:rPr lang="sr-Latn-C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000">
                <a:latin typeface="Times New Roman" panose="02020603050405020304" pitchFamily="18" charset="0"/>
                <a:cs typeface="Times New Roman" panose="02020603050405020304" pitchFamily="18" charset="0"/>
              </a:rPr>
              <a:t>јасна</a:t>
            </a:r>
            <a:r>
              <a:rPr lang="sr-Latn-C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sr-Cyrl-CS" sz="2000">
                <a:latin typeface="Times New Roman" panose="02020603050405020304" pitchFamily="18" charset="0"/>
                <a:cs typeface="Times New Roman" panose="02020603050405020304" pitchFamily="18" charset="0"/>
              </a:rPr>
              <a:t>ниво</a:t>
            </a:r>
            <a:r>
              <a:rPr lang="sr-Latn-C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000">
                <a:latin typeface="Times New Roman" panose="02020603050405020304" pitchFamily="18" charset="0"/>
                <a:cs typeface="Times New Roman" panose="02020603050405020304" pitchFamily="18" charset="0"/>
              </a:rPr>
              <a:t>доказа</a:t>
            </a:r>
            <a:r>
              <a:rPr lang="sr-Latn-C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000">
                <a:latin typeface="Times New Roman" panose="02020603050405020304" pitchFamily="18" charset="0"/>
                <a:cs typeface="Times New Roman" panose="02020603050405020304" pitchFamily="18" charset="0"/>
              </a:rPr>
              <a:t>Ц</a:t>
            </a:r>
            <a:r>
              <a:rPr lang="sr-Latn-CS" sz="200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sr-Cyrl-CS" sz="2000">
                <a:latin typeface="Times New Roman" panose="02020603050405020304" pitchFamily="18" charset="0"/>
                <a:cs typeface="Times New Roman" panose="02020603050405020304" pitchFamily="18" charset="0"/>
              </a:rPr>
              <a:t>степен</a:t>
            </a:r>
            <a:r>
              <a:rPr lang="sr-Latn-C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000">
                <a:latin typeface="Times New Roman" panose="02020603050405020304" pitchFamily="18" charset="0"/>
                <a:cs typeface="Times New Roman" panose="02020603050405020304" pitchFamily="18" charset="0"/>
              </a:rPr>
              <a:t>препоруке</a:t>
            </a:r>
            <a:r>
              <a:rPr lang="sr-Latn-C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00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sr-Cyrl-CS" sz="2000">
                <a:latin typeface="Times New Roman" panose="02020603050405020304" pitchFamily="18" charset="0"/>
                <a:cs typeface="Times New Roman" panose="02020603050405020304" pitchFamily="18" charset="0"/>
              </a:rPr>
              <a:t>б</a:t>
            </a:r>
            <a:r>
              <a:rPr lang="sr-Latn-CS" sz="200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eaLnBrk="1" hangingPunct="1"/>
            <a:r>
              <a:rPr lang="sr-Cyrl-CS" sz="2000">
                <a:latin typeface="Times New Roman" panose="02020603050405020304" pitchFamily="18" charset="0"/>
                <a:cs typeface="Times New Roman" panose="02020603050405020304" pitchFamily="18" charset="0"/>
              </a:rPr>
              <a:t>Неуримиџинг</a:t>
            </a:r>
            <a:r>
              <a:rPr lang="sr-Latn-C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000">
                <a:latin typeface="Times New Roman" panose="02020603050405020304" pitchFamily="18" charset="0"/>
                <a:cs typeface="Times New Roman" panose="02020603050405020304" pitchFamily="18" charset="0"/>
              </a:rPr>
              <a:t>методе</a:t>
            </a:r>
            <a:r>
              <a:rPr lang="sr-Latn-C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000">
                <a:latin typeface="Times New Roman" panose="02020603050405020304" pitchFamily="18" charset="0"/>
                <a:cs typeface="Times New Roman" panose="02020603050405020304" pitchFamily="18" charset="0"/>
              </a:rPr>
              <a:t>се</a:t>
            </a:r>
            <a:r>
              <a:rPr lang="sr-Latn-C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000">
                <a:latin typeface="Times New Roman" panose="02020603050405020304" pitchFamily="18" charset="0"/>
                <a:cs typeface="Times New Roman" panose="02020603050405020304" pitchFamily="18" charset="0"/>
              </a:rPr>
              <a:t>препоручују</a:t>
            </a:r>
            <a:r>
              <a:rPr lang="sr-Latn-C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000">
                <a:latin typeface="Times New Roman" panose="02020603050405020304" pitchFamily="18" charset="0"/>
                <a:cs typeface="Times New Roman" panose="02020603050405020304" pitchFamily="18" charset="0"/>
              </a:rPr>
              <a:t>код</a:t>
            </a:r>
            <a:r>
              <a:rPr lang="sr-Latn-C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000">
                <a:latin typeface="Times New Roman" panose="02020603050405020304" pitchFamily="18" charset="0"/>
                <a:cs typeface="Times New Roman" panose="02020603050405020304" pitchFamily="18" charset="0"/>
              </a:rPr>
              <a:t>болесника</a:t>
            </a:r>
            <a:r>
              <a:rPr lang="sr-Latn-C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000">
                <a:latin typeface="Times New Roman" panose="02020603050405020304" pitchFamily="18" charset="0"/>
                <a:cs typeface="Times New Roman" panose="02020603050405020304" pitchFamily="18" charset="0"/>
              </a:rPr>
              <a:t>са</a:t>
            </a:r>
            <a:r>
              <a:rPr lang="sr-Latn-C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000">
                <a:latin typeface="Times New Roman" panose="02020603050405020304" pitchFamily="18" charset="0"/>
                <a:cs typeface="Times New Roman" panose="02020603050405020304" pitchFamily="18" charset="0"/>
              </a:rPr>
              <a:t>неакутном</a:t>
            </a:r>
            <a:r>
              <a:rPr lang="sr-Latn-C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000">
                <a:latin typeface="Times New Roman" panose="02020603050405020304" pitchFamily="18" charset="0"/>
                <a:cs typeface="Times New Roman" panose="02020603050405020304" pitchFamily="18" charset="0"/>
              </a:rPr>
              <a:t>главобољом</a:t>
            </a:r>
            <a:r>
              <a:rPr lang="sr-Latn-C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000"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sr-Latn-C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000">
                <a:latin typeface="Times New Roman" panose="02020603050405020304" pitchFamily="18" charset="0"/>
                <a:cs typeface="Times New Roman" panose="02020603050405020304" pitchFamily="18" charset="0"/>
              </a:rPr>
              <a:t>патолошким</a:t>
            </a:r>
            <a:r>
              <a:rPr lang="sr-Latn-C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000">
                <a:latin typeface="Times New Roman" panose="02020603050405020304" pitchFamily="18" charset="0"/>
                <a:cs typeface="Times New Roman" panose="02020603050405020304" pitchFamily="18" charset="0"/>
              </a:rPr>
              <a:t>налазом</a:t>
            </a:r>
            <a:r>
              <a:rPr lang="sr-Latn-C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000">
                <a:latin typeface="Times New Roman" panose="02020603050405020304" pitchFamily="18" charset="0"/>
                <a:cs typeface="Times New Roman" panose="02020603050405020304" pitchFamily="18" charset="0"/>
              </a:rPr>
              <a:t>који</a:t>
            </a:r>
            <a:r>
              <a:rPr lang="sr-Latn-C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000">
                <a:latin typeface="Times New Roman" panose="02020603050405020304" pitchFamily="18" charset="0"/>
                <a:cs typeface="Times New Roman" panose="02020603050405020304" pitchFamily="18" charset="0"/>
              </a:rPr>
              <a:t>се</a:t>
            </a:r>
            <a:r>
              <a:rPr lang="sr-Latn-C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000">
                <a:latin typeface="Times New Roman" panose="02020603050405020304" pitchFamily="18" charset="0"/>
                <a:cs typeface="Times New Roman" panose="02020603050405020304" pitchFamily="18" charset="0"/>
              </a:rPr>
              <a:t>не</a:t>
            </a:r>
            <a:r>
              <a:rPr lang="sr-Latn-C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000">
                <a:latin typeface="Times New Roman" panose="02020603050405020304" pitchFamily="18" charset="0"/>
                <a:cs typeface="Times New Roman" panose="02020603050405020304" pitchFamily="18" charset="0"/>
              </a:rPr>
              <a:t>може</a:t>
            </a:r>
            <a:r>
              <a:rPr lang="sr-Latn-C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000">
                <a:latin typeface="Times New Roman" panose="02020603050405020304" pitchFamily="18" charset="0"/>
                <a:cs typeface="Times New Roman" panose="02020603050405020304" pitchFamily="18" charset="0"/>
              </a:rPr>
              <a:t>објаснити</a:t>
            </a:r>
            <a:r>
              <a:rPr lang="sr-Latn-C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sr-Cyrl-CS" sz="2000">
                <a:latin typeface="Times New Roman" panose="02020603050405020304" pitchFamily="18" charset="0"/>
                <a:cs typeface="Times New Roman" panose="02020603050405020304" pitchFamily="18" charset="0"/>
              </a:rPr>
              <a:t>ниво</a:t>
            </a:r>
            <a:r>
              <a:rPr lang="sr-Latn-C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000">
                <a:latin typeface="Times New Roman" panose="02020603050405020304" pitchFamily="18" charset="0"/>
                <a:cs typeface="Times New Roman" panose="02020603050405020304" pitchFamily="18" charset="0"/>
              </a:rPr>
              <a:t>доказа</a:t>
            </a:r>
            <a:r>
              <a:rPr lang="sr-Latn-C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00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sr-Cyrl-CS" sz="2000"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sr-Latn-CS" sz="200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eaLnBrk="1" hangingPunct="1"/>
            <a:r>
              <a:rPr lang="sr-Cyrl-CS" sz="2000">
                <a:latin typeface="Times New Roman" panose="02020603050405020304" pitchFamily="18" charset="0"/>
                <a:cs typeface="Times New Roman" panose="02020603050405020304" pitchFamily="18" charset="0"/>
              </a:rPr>
              <a:t>ЕЕГ</a:t>
            </a:r>
            <a:r>
              <a:rPr lang="sr-Latn-C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000">
                <a:latin typeface="Times New Roman" panose="02020603050405020304" pitchFamily="18" charset="0"/>
                <a:cs typeface="Times New Roman" panose="02020603050405020304" pitchFamily="18" charset="0"/>
              </a:rPr>
              <a:t>није</a:t>
            </a:r>
            <a:r>
              <a:rPr lang="sr-Latn-C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000">
                <a:latin typeface="Times New Roman" panose="02020603050405020304" pitchFamily="18" charset="0"/>
                <a:cs typeface="Times New Roman" panose="02020603050405020304" pitchFamily="18" charset="0"/>
              </a:rPr>
              <a:t>индикована</a:t>
            </a:r>
            <a:r>
              <a:rPr lang="sr-Latn-C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000">
                <a:latin typeface="Times New Roman" panose="02020603050405020304" pitchFamily="18" charset="0"/>
                <a:cs typeface="Times New Roman" panose="02020603050405020304" pitchFamily="18" charset="0"/>
              </a:rPr>
              <a:t>као</a:t>
            </a:r>
            <a:r>
              <a:rPr lang="sr-Latn-C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000">
                <a:latin typeface="Times New Roman" panose="02020603050405020304" pitchFamily="18" charset="0"/>
                <a:cs typeface="Times New Roman" panose="02020603050405020304" pitchFamily="18" charset="0"/>
              </a:rPr>
              <a:t>рутинска</a:t>
            </a:r>
            <a:r>
              <a:rPr lang="sr-Latn-C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000">
                <a:latin typeface="Times New Roman" panose="02020603050405020304" pitchFamily="18" charset="0"/>
                <a:cs typeface="Times New Roman" panose="02020603050405020304" pitchFamily="18" charset="0"/>
              </a:rPr>
              <a:t>евалуација</a:t>
            </a:r>
            <a:r>
              <a:rPr lang="sr-Latn-C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000">
                <a:latin typeface="Times New Roman" panose="02020603050405020304" pitchFamily="18" charset="0"/>
                <a:cs typeface="Times New Roman" panose="02020603050405020304" pitchFamily="18" charset="0"/>
              </a:rPr>
              <a:t>главобоље</a:t>
            </a:r>
            <a:r>
              <a:rPr lang="sr-Latn-C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sr-Cyrl-CS" sz="2000">
                <a:latin typeface="Times New Roman" panose="02020603050405020304" pitchFamily="18" charset="0"/>
                <a:cs typeface="Times New Roman" panose="02020603050405020304" pitchFamily="18" charset="0"/>
              </a:rPr>
              <a:t>ниво</a:t>
            </a:r>
            <a:r>
              <a:rPr lang="sr-Latn-C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000">
                <a:latin typeface="Times New Roman" panose="02020603050405020304" pitchFamily="18" charset="0"/>
                <a:cs typeface="Times New Roman" panose="02020603050405020304" pitchFamily="18" charset="0"/>
              </a:rPr>
              <a:t>доказа 1А</a:t>
            </a:r>
            <a:r>
              <a:rPr lang="sr-Latn-CS" sz="200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endParaRPr lang="en-US" sz="20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735386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7979"/>
    </mc:Choice>
    <mc:Fallback xmlns="">
      <p:transition spd="slow" advTm="37979"/>
    </mc:Fallback>
  </mc:AlternateContent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2063751" y="687389"/>
            <a:ext cx="8385175" cy="1239837"/>
          </a:xfrm>
        </p:spPr>
        <p:txBody>
          <a:bodyPr rtlCol="0">
            <a:normAutofit fontScale="90000"/>
          </a:bodyPr>
          <a:lstStyle/>
          <a:p>
            <a:pPr>
              <a:defRPr/>
            </a:pPr>
            <a:r>
              <a:rPr lang="sr-Cyrl-C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omic Sans MS" pitchFamily="66" charset="0"/>
              </a:rPr>
              <a:t>Разликовање</a:t>
            </a:r>
            <a:r>
              <a:rPr lang="sr-Latn-C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omic Sans MS" pitchFamily="66" charset="0"/>
              </a:rPr>
              <a:t> </a:t>
            </a:r>
            <a:r>
              <a:rPr lang="sr-Cyrl-C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omic Sans MS" pitchFamily="66" charset="0"/>
              </a:rPr>
              <a:t>примарних</a:t>
            </a:r>
            <a:r>
              <a:rPr lang="sr-Latn-C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omic Sans MS" pitchFamily="66" charset="0"/>
              </a:rPr>
              <a:t> </a:t>
            </a:r>
            <a:r>
              <a:rPr lang="sr-Cyrl-C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omic Sans MS" pitchFamily="66" charset="0"/>
              </a:rPr>
              <a:t>и</a:t>
            </a:r>
            <a:r>
              <a:rPr lang="sr-Latn-C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omic Sans MS" pitchFamily="66" charset="0"/>
              </a:rPr>
              <a:t> </a:t>
            </a:r>
            <a:r>
              <a:rPr lang="sr-Cyrl-C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omic Sans MS" pitchFamily="66" charset="0"/>
              </a:rPr>
              <a:t>секундарних</a:t>
            </a:r>
            <a:r>
              <a:rPr lang="sr-Latn-C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omic Sans MS" pitchFamily="66" charset="0"/>
              </a:rPr>
              <a:t> </a:t>
            </a:r>
            <a:r>
              <a:rPr lang="sr-Cyrl-C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omic Sans MS" pitchFamily="66" charset="0"/>
              </a:rPr>
              <a:t>главобоља</a:t>
            </a:r>
            <a:endParaRPr lang="en-US" dirty="0" smtClean="0">
              <a:solidFill>
                <a:schemeClr val="tx1">
                  <a:lumMod val="85000"/>
                  <a:lumOff val="15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81923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2079626" y="2492376"/>
            <a:ext cx="7832725" cy="3673475"/>
          </a:xfrm>
        </p:spPr>
        <p:txBody>
          <a:bodyPr/>
          <a:lstStyle/>
          <a:p>
            <a:pPr eaLnBrk="1" hangingPunct="1"/>
            <a:r>
              <a:rPr lang="sr-Cyrl-CS" sz="2000">
                <a:latin typeface="Times New Roman" panose="02020603050405020304" pitchFamily="18" charset="0"/>
                <a:cs typeface="Times New Roman" panose="02020603050405020304" pitchFamily="18" charset="0"/>
              </a:rPr>
              <a:t>Анамнеза</a:t>
            </a:r>
            <a:r>
              <a:rPr lang="sr-Latn-C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sr-Latn-C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       - </a:t>
            </a:r>
            <a:r>
              <a:rPr lang="sr-Cyrl-CS" sz="2000">
                <a:latin typeface="Times New Roman" panose="02020603050405020304" pitchFamily="18" charset="0"/>
                <a:cs typeface="Times New Roman" panose="02020603050405020304" pitchFamily="18" charset="0"/>
              </a:rPr>
              <a:t>да</a:t>
            </a:r>
            <a:r>
              <a:rPr lang="sr-Latn-C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000">
                <a:latin typeface="Times New Roman" panose="02020603050405020304" pitchFamily="18" charset="0"/>
                <a:cs typeface="Times New Roman" panose="02020603050405020304" pitchFamily="18" charset="0"/>
              </a:rPr>
              <a:t>ли</a:t>
            </a:r>
            <a:r>
              <a:rPr lang="sr-Latn-C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000">
                <a:latin typeface="Times New Roman" panose="02020603050405020304" pitchFamily="18" charset="0"/>
                <a:cs typeface="Times New Roman" panose="02020603050405020304" pitchFamily="18" charset="0"/>
              </a:rPr>
              <a:t>је</a:t>
            </a:r>
            <a:r>
              <a:rPr lang="sr-Latn-C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000">
                <a:latin typeface="Times New Roman" panose="02020603050405020304" pitchFamily="18" charset="0"/>
                <a:cs typeface="Times New Roman" panose="02020603050405020304" pitchFamily="18" charset="0"/>
              </a:rPr>
              <a:t>болесник</a:t>
            </a:r>
            <a:r>
              <a:rPr lang="sr-Latn-C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000">
                <a:latin typeface="Times New Roman" panose="02020603050405020304" pitchFamily="18" charset="0"/>
                <a:cs typeface="Times New Roman" panose="02020603050405020304" pitchFamily="18" charset="0"/>
              </a:rPr>
              <a:t>имао</a:t>
            </a:r>
            <a:r>
              <a:rPr lang="sr-Latn-C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000">
                <a:latin typeface="Times New Roman" panose="02020603050405020304" pitchFamily="18" charset="0"/>
                <a:cs typeface="Times New Roman" panose="02020603050405020304" pitchFamily="18" charset="0"/>
              </a:rPr>
              <a:t>сличну</a:t>
            </a:r>
            <a:r>
              <a:rPr lang="sr-Latn-C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000">
                <a:latin typeface="Times New Roman" panose="02020603050405020304" pitchFamily="18" charset="0"/>
                <a:cs typeface="Times New Roman" panose="02020603050405020304" pitchFamily="18" charset="0"/>
              </a:rPr>
              <a:t>главобољу</a:t>
            </a:r>
            <a:r>
              <a:rPr lang="sr-Latn-C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000">
                <a:latin typeface="Times New Roman" panose="02020603050405020304" pitchFamily="18" charset="0"/>
                <a:cs typeface="Times New Roman" panose="02020603050405020304" pitchFamily="18" charset="0"/>
              </a:rPr>
              <a:t>раније</a:t>
            </a:r>
            <a:r>
              <a:rPr lang="sr-Latn-CS" sz="200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sr-Latn-C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       - </a:t>
            </a:r>
            <a:r>
              <a:rPr lang="sr-Cyrl-CS" sz="2000">
                <a:latin typeface="Times New Roman" panose="02020603050405020304" pitchFamily="18" charset="0"/>
                <a:cs typeface="Times New Roman" panose="02020603050405020304" pitchFamily="18" charset="0"/>
              </a:rPr>
              <a:t>да</a:t>
            </a:r>
            <a:r>
              <a:rPr lang="sr-Latn-C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000">
                <a:latin typeface="Times New Roman" panose="02020603050405020304" pitchFamily="18" charset="0"/>
                <a:cs typeface="Times New Roman" panose="02020603050405020304" pitchFamily="18" charset="0"/>
              </a:rPr>
              <a:t>ли</a:t>
            </a:r>
            <a:r>
              <a:rPr lang="sr-Latn-C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000">
                <a:latin typeface="Times New Roman" panose="02020603050405020304" pitchFamily="18" charset="0"/>
                <a:cs typeface="Times New Roman" panose="02020603050405020304" pitchFamily="18" charset="0"/>
              </a:rPr>
              <a:t>је</a:t>
            </a:r>
            <a:r>
              <a:rPr lang="sr-Latn-C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000">
                <a:latin typeface="Times New Roman" panose="02020603050405020304" pitchFamily="18" charset="0"/>
                <a:cs typeface="Times New Roman" panose="02020603050405020304" pitchFamily="18" charset="0"/>
              </a:rPr>
              <a:t>недавно</a:t>
            </a:r>
            <a:r>
              <a:rPr lang="sr-Latn-C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000">
                <a:latin typeface="Times New Roman" panose="02020603050405020304" pitchFamily="18" charset="0"/>
                <a:cs typeface="Times New Roman" panose="02020603050405020304" pitchFamily="18" charset="0"/>
              </a:rPr>
              <a:t>имао</a:t>
            </a:r>
            <a:r>
              <a:rPr lang="sr-Latn-C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000">
                <a:latin typeface="Times New Roman" panose="02020603050405020304" pitchFamily="18" charset="0"/>
                <a:cs typeface="Times New Roman" panose="02020603050405020304" pitchFamily="18" charset="0"/>
              </a:rPr>
              <a:t>повреду</a:t>
            </a:r>
            <a:r>
              <a:rPr lang="sr-Latn-C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000">
                <a:latin typeface="Times New Roman" panose="02020603050405020304" pitchFamily="18" charset="0"/>
                <a:cs typeface="Times New Roman" panose="02020603050405020304" pitchFamily="18" charset="0"/>
              </a:rPr>
              <a:t>главе</a:t>
            </a:r>
            <a:r>
              <a:rPr lang="sr-Latn-CS" sz="200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sr-Latn-C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       - </a:t>
            </a:r>
            <a:r>
              <a:rPr lang="sr-Cyrl-CS" sz="2000">
                <a:latin typeface="Times New Roman" panose="02020603050405020304" pitchFamily="18" charset="0"/>
                <a:cs typeface="Times New Roman" panose="02020603050405020304" pitchFamily="18" charset="0"/>
              </a:rPr>
              <a:t>шта</a:t>
            </a:r>
            <a:r>
              <a:rPr lang="sr-Latn-C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000">
                <a:latin typeface="Times New Roman" panose="02020603050405020304" pitchFamily="18" charset="0"/>
                <a:cs typeface="Times New Roman" panose="02020603050405020304" pitchFamily="18" charset="0"/>
              </a:rPr>
              <a:t>је</a:t>
            </a:r>
            <a:r>
              <a:rPr lang="sr-Latn-C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000">
                <a:latin typeface="Times New Roman" panose="02020603050405020304" pitchFamily="18" charset="0"/>
                <a:cs typeface="Times New Roman" panose="02020603050405020304" pitchFamily="18" charset="0"/>
              </a:rPr>
              <a:t>болесник</a:t>
            </a:r>
            <a:r>
              <a:rPr lang="sr-Latn-C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000">
                <a:latin typeface="Times New Roman" panose="02020603050405020304" pitchFamily="18" charset="0"/>
                <a:cs typeface="Times New Roman" panose="02020603050405020304" pitchFamily="18" charset="0"/>
              </a:rPr>
              <a:t>радио</a:t>
            </a:r>
            <a:r>
              <a:rPr lang="sr-Latn-C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000">
                <a:latin typeface="Times New Roman" panose="02020603050405020304" pitchFamily="18" charset="0"/>
                <a:cs typeface="Times New Roman" panose="02020603050405020304" pitchFamily="18" charset="0"/>
              </a:rPr>
              <a:t>кад</a:t>
            </a:r>
            <a:r>
              <a:rPr lang="sr-Latn-C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000">
                <a:latin typeface="Times New Roman" panose="02020603050405020304" pitchFamily="18" charset="0"/>
                <a:cs typeface="Times New Roman" panose="02020603050405020304" pitchFamily="18" charset="0"/>
              </a:rPr>
              <a:t>се</a:t>
            </a:r>
            <a:r>
              <a:rPr lang="sr-Latn-C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000">
                <a:latin typeface="Times New Roman" panose="02020603050405020304" pitchFamily="18" charset="0"/>
                <a:cs typeface="Times New Roman" panose="02020603050405020304" pitchFamily="18" charset="0"/>
              </a:rPr>
              <a:t>јавила</a:t>
            </a:r>
            <a:r>
              <a:rPr lang="sr-Latn-C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000">
                <a:latin typeface="Times New Roman" panose="02020603050405020304" pitchFamily="18" charset="0"/>
                <a:cs typeface="Times New Roman" panose="02020603050405020304" pitchFamily="18" charset="0"/>
              </a:rPr>
              <a:t>главобоља</a:t>
            </a:r>
            <a:r>
              <a:rPr lang="sr-Latn-CS" sz="200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sr-Latn-C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       - </a:t>
            </a:r>
            <a:r>
              <a:rPr lang="sr-Cyrl-CS" sz="2000">
                <a:latin typeface="Times New Roman" panose="02020603050405020304" pitchFamily="18" charset="0"/>
                <a:cs typeface="Times New Roman" panose="02020603050405020304" pitchFamily="18" charset="0"/>
              </a:rPr>
              <a:t>да</a:t>
            </a:r>
            <a:r>
              <a:rPr lang="sr-Latn-C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000">
                <a:latin typeface="Times New Roman" panose="02020603050405020304" pitchFamily="18" charset="0"/>
                <a:cs typeface="Times New Roman" panose="02020603050405020304" pitchFamily="18" charset="0"/>
              </a:rPr>
              <a:t>ли</a:t>
            </a:r>
            <a:r>
              <a:rPr lang="sr-Latn-C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000">
                <a:latin typeface="Times New Roman" panose="02020603050405020304" pitchFamily="18" charset="0"/>
                <a:cs typeface="Times New Roman" panose="02020603050405020304" pitchFamily="18" charset="0"/>
              </a:rPr>
              <a:t>је</a:t>
            </a:r>
            <a:r>
              <a:rPr lang="sr-Latn-C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000">
                <a:latin typeface="Times New Roman" panose="02020603050405020304" pitchFamily="18" charset="0"/>
                <a:cs typeface="Times New Roman" panose="02020603050405020304" pitchFamily="18" charset="0"/>
              </a:rPr>
              <a:t>главобоља</a:t>
            </a:r>
            <a:r>
              <a:rPr lang="sr-Latn-C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000">
                <a:latin typeface="Times New Roman" panose="02020603050405020304" pitchFamily="18" charset="0"/>
                <a:cs typeface="Times New Roman" panose="02020603050405020304" pitchFamily="18" charset="0"/>
              </a:rPr>
              <a:t>почела</a:t>
            </a:r>
            <a:r>
              <a:rPr lang="sr-Latn-C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000">
                <a:latin typeface="Times New Roman" panose="02020603050405020304" pitchFamily="18" charset="0"/>
                <a:cs typeface="Times New Roman" panose="02020603050405020304" pitchFamily="18" charset="0"/>
              </a:rPr>
              <a:t>нагло</a:t>
            </a:r>
            <a:r>
              <a:rPr lang="sr-Latn-CS" sz="200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sr-Latn-C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       - </a:t>
            </a:r>
            <a:r>
              <a:rPr lang="sr-Cyrl-CS" sz="2000">
                <a:latin typeface="Times New Roman" panose="02020603050405020304" pitchFamily="18" charset="0"/>
                <a:cs typeface="Times New Roman" panose="02020603050405020304" pitchFamily="18" charset="0"/>
              </a:rPr>
              <a:t>да</a:t>
            </a:r>
            <a:r>
              <a:rPr lang="sr-Latn-C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000">
                <a:latin typeface="Times New Roman" panose="02020603050405020304" pitchFamily="18" charset="0"/>
                <a:cs typeface="Times New Roman" panose="02020603050405020304" pitchFamily="18" charset="0"/>
              </a:rPr>
              <a:t>ли</a:t>
            </a:r>
            <a:r>
              <a:rPr lang="sr-Latn-C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000">
                <a:latin typeface="Times New Roman" panose="02020603050405020304" pitchFamily="18" charset="0"/>
                <a:cs typeface="Times New Roman" panose="02020603050405020304" pitchFamily="18" charset="0"/>
              </a:rPr>
              <a:t>постоји</a:t>
            </a:r>
            <a:r>
              <a:rPr lang="sr-Latn-C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000">
                <a:latin typeface="Times New Roman" panose="02020603050405020304" pitchFamily="18" charset="0"/>
                <a:cs typeface="Times New Roman" panose="02020603050405020304" pitchFamily="18" charset="0"/>
              </a:rPr>
              <a:t>неки</a:t>
            </a:r>
            <a:r>
              <a:rPr lang="sr-Latn-C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000">
                <a:latin typeface="Times New Roman" panose="02020603050405020304" pitchFamily="18" charset="0"/>
                <a:cs typeface="Times New Roman" panose="02020603050405020304" pitchFamily="18" charset="0"/>
              </a:rPr>
              <a:t>коморбидитет</a:t>
            </a:r>
            <a:r>
              <a:rPr lang="sr-Latn-C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000">
                <a:latin typeface="Times New Roman" panose="02020603050405020304" pitchFamily="18" charset="0"/>
                <a:cs typeface="Times New Roman" panose="02020603050405020304" pitchFamily="18" charset="0"/>
              </a:rPr>
              <a:t>који</a:t>
            </a:r>
            <a:r>
              <a:rPr lang="sr-Latn-C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000">
                <a:latin typeface="Times New Roman" panose="02020603050405020304" pitchFamily="18" charset="0"/>
                <a:cs typeface="Times New Roman" panose="02020603050405020304" pitchFamily="18" charset="0"/>
              </a:rPr>
              <a:t>би</a:t>
            </a:r>
            <a:r>
              <a:rPr lang="sr-Latn-C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000">
                <a:latin typeface="Times New Roman" panose="02020603050405020304" pitchFamily="18" charset="0"/>
                <a:cs typeface="Times New Roman" panose="02020603050405020304" pitchFamily="18" charset="0"/>
              </a:rPr>
              <a:t>могао</a:t>
            </a:r>
            <a:r>
              <a:rPr lang="sr-Latn-C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sr-Latn-C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         </a:t>
            </a:r>
            <a:r>
              <a:rPr lang="sr-Cyrl-CS" sz="2000">
                <a:latin typeface="Times New Roman" panose="02020603050405020304" pitchFamily="18" charset="0"/>
                <a:cs typeface="Times New Roman" panose="02020603050405020304" pitchFamily="18" charset="0"/>
              </a:rPr>
              <a:t>објаснити</a:t>
            </a:r>
            <a:r>
              <a:rPr lang="sr-Latn-C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000">
                <a:latin typeface="Times New Roman" panose="02020603050405020304" pitchFamily="18" charset="0"/>
                <a:cs typeface="Times New Roman" panose="02020603050405020304" pitchFamily="18" charset="0"/>
              </a:rPr>
              <a:t>главобољу</a:t>
            </a:r>
            <a:r>
              <a:rPr lang="sr-Latn-C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sr-Cyrl-CS" sz="2000">
                <a:latin typeface="Times New Roman" panose="02020603050405020304" pitchFamily="18" charset="0"/>
                <a:cs typeface="Times New Roman" panose="02020603050405020304" pitchFamily="18" charset="0"/>
              </a:rPr>
              <a:t>ТА</a:t>
            </a:r>
            <a:r>
              <a:rPr lang="sr-Latn-CS" sz="200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sr-Cyrl-CS" sz="2000">
                <a:latin typeface="Times New Roman" panose="02020603050405020304" pitchFamily="18" charset="0"/>
                <a:cs typeface="Times New Roman" panose="02020603050405020304" pitchFamily="18" charset="0"/>
              </a:rPr>
              <a:t>упала</a:t>
            </a:r>
            <a:r>
              <a:rPr lang="sr-Latn-C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000">
                <a:latin typeface="Times New Roman" panose="02020603050405020304" pitchFamily="18" charset="0"/>
                <a:cs typeface="Times New Roman" panose="02020603050405020304" pitchFamily="18" charset="0"/>
              </a:rPr>
              <a:t>синуса</a:t>
            </a:r>
            <a:r>
              <a:rPr lang="sr-Latn-CS" sz="2000">
                <a:latin typeface="Times New Roman" panose="02020603050405020304" pitchFamily="18" charset="0"/>
                <a:cs typeface="Times New Roman" panose="02020603050405020304" pitchFamily="18" charset="0"/>
              </a:rPr>
              <a:t>)?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sr-Latn-C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      - </a:t>
            </a:r>
            <a:r>
              <a:rPr lang="sr-Cyrl-CS" sz="2000">
                <a:latin typeface="Times New Roman" panose="02020603050405020304" pitchFamily="18" charset="0"/>
                <a:cs typeface="Times New Roman" panose="02020603050405020304" pitchFamily="18" charset="0"/>
              </a:rPr>
              <a:t>да</a:t>
            </a:r>
            <a:r>
              <a:rPr lang="sr-Latn-C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000">
                <a:latin typeface="Times New Roman" panose="02020603050405020304" pitchFamily="18" charset="0"/>
                <a:cs typeface="Times New Roman" panose="02020603050405020304" pitchFamily="18" charset="0"/>
              </a:rPr>
              <a:t>ли</a:t>
            </a:r>
            <a:r>
              <a:rPr lang="sr-Latn-C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000">
                <a:latin typeface="Times New Roman" panose="02020603050405020304" pitchFamily="18" charset="0"/>
                <a:cs typeface="Times New Roman" panose="02020603050405020304" pitchFamily="18" charset="0"/>
              </a:rPr>
              <a:t>је</a:t>
            </a:r>
            <a:r>
              <a:rPr lang="sr-Latn-C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000">
                <a:latin typeface="Times New Roman" panose="02020603050405020304" pitchFamily="18" charset="0"/>
                <a:cs typeface="Times New Roman" panose="02020603050405020304" pitchFamily="18" charset="0"/>
              </a:rPr>
              <a:t>ово</a:t>
            </a:r>
            <a:r>
              <a:rPr lang="sr-Latn-C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000">
                <a:latin typeface="Times New Roman" panose="02020603050405020304" pitchFamily="18" charset="0"/>
                <a:cs typeface="Times New Roman" panose="02020603050405020304" pitchFamily="18" charset="0"/>
              </a:rPr>
              <a:t>нова</a:t>
            </a:r>
            <a:r>
              <a:rPr lang="sr-Latn-CS" sz="200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sr-Cyrl-CS" sz="2000">
                <a:latin typeface="Times New Roman" panose="02020603050405020304" pitchFamily="18" charset="0"/>
                <a:cs typeface="Times New Roman" panose="02020603050405020304" pitchFamily="18" charset="0"/>
              </a:rPr>
              <a:t>прогресивна</a:t>
            </a:r>
            <a:r>
              <a:rPr lang="sr-Latn-C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000">
                <a:latin typeface="Times New Roman" panose="02020603050405020304" pitchFamily="18" charset="0"/>
                <a:cs typeface="Times New Roman" panose="02020603050405020304" pitchFamily="18" charset="0"/>
              </a:rPr>
              <a:t>главобоља</a:t>
            </a:r>
            <a:endParaRPr lang="en-US" sz="20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349950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8948"/>
    </mc:Choice>
    <mc:Fallback xmlns="">
      <p:transition spd="slow" advTm="58948"/>
    </mc:Fallback>
  </mc:AlternateContent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>
              <a:defRPr/>
            </a:pPr>
            <a:r>
              <a:rPr lang="sr-Cyrl-C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omic Sans MS" pitchFamily="66" charset="0"/>
              </a:rPr>
              <a:t>Разликовање</a:t>
            </a:r>
            <a:r>
              <a:rPr lang="sr-Latn-C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omic Sans MS" pitchFamily="66" charset="0"/>
              </a:rPr>
              <a:t> </a:t>
            </a:r>
            <a:r>
              <a:rPr lang="sr-Cyrl-C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omic Sans MS" pitchFamily="66" charset="0"/>
              </a:rPr>
              <a:t>примарних</a:t>
            </a:r>
            <a:r>
              <a:rPr lang="sr-Latn-C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omic Sans MS" pitchFamily="66" charset="0"/>
              </a:rPr>
              <a:t> </a:t>
            </a:r>
            <a:r>
              <a:rPr lang="sr-Cyrl-C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omic Sans MS" pitchFamily="66" charset="0"/>
              </a:rPr>
              <a:t>и</a:t>
            </a:r>
            <a:r>
              <a:rPr lang="sr-Latn-C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omic Sans MS" pitchFamily="66" charset="0"/>
              </a:rPr>
              <a:t> </a:t>
            </a:r>
            <a:r>
              <a:rPr lang="sr-Cyrl-C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omic Sans MS" pitchFamily="66" charset="0"/>
              </a:rPr>
              <a:t>секундарних</a:t>
            </a:r>
            <a:r>
              <a:rPr lang="sr-Latn-C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omic Sans MS" pitchFamily="66" charset="0"/>
              </a:rPr>
              <a:t> </a:t>
            </a:r>
            <a:r>
              <a:rPr lang="sr-Cyrl-C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omic Sans MS" pitchFamily="66" charset="0"/>
              </a:rPr>
              <a:t>главобоља</a:t>
            </a:r>
            <a:endParaRPr lang="en-US" dirty="0" smtClean="0">
              <a:solidFill>
                <a:schemeClr val="tx1">
                  <a:lumMod val="85000"/>
                  <a:lumOff val="15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27651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2208213" y="2420939"/>
            <a:ext cx="7632700" cy="3603625"/>
          </a:xfrm>
        </p:spPr>
        <p:txBody>
          <a:bodyPr rtlCol="0">
            <a:normAutofit fontScale="92500" lnSpcReduction="10000"/>
          </a:bodyPr>
          <a:lstStyle/>
          <a:p>
            <a:pPr eaLnBrk="1" fontAlgn="auto" hangingPunct="1">
              <a:buFont typeface="Arial"/>
              <a:buChar char="•"/>
              <a:defRPr/>
            </a:pPr>
            <a:r>
              <a:rPr lang="sr-Cyrl-CS" sz="2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Особине</a:t>
            </a:r>
            <a:r>
              <a:rPr lang="sr-Latn-CS" sz="2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главобоље</a:t>
            </a:r>
            <a:r>
              <a:rPr lang="sr-Latn-CS" sz="2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које</a:t>
            </a:r>
            <a:r>
              <a:rPr lang="sr-Latn-CS" sz="2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упућују</a:t>
            </a:r>
            <a:r>
              <a:rPr lang="sr-Latn-CS" sz="2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lang="sr-Latn-CS" sz="2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органску</a:t>
            </a:r>
            <a:r>
              <a:rPr lang="sr-Latn-CS" sz="2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болест</a:t>
            </a:r>
            <a:r>
              <a:rPr lang="sr-Latn-CS" sz="2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НС</a:t>
            </a:r>
            <a:endParaRPr lang="sr-Latn-CS" sz="2000" b="1" dirty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fontAlgn="auto" hangingPunct="1">
              <a:buFont typeface="Wingdings" panose="05000000000000000000" pitchFamily="2" charset="2"/>
              <a:buNone/>
              <a:defRPr/>
            </a:pPr>
            <a:r>
              <a:rPr lang="sr-Latn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- </a:t>
            </a:r>
            <a:r>
              <a:rPr lang="sr-Cyrl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главобоља</a:t>
            </a:r>
            <a:r>
              <a:rPr lang="sr-Latn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након</a:t>
            </a:r>
            <a:r>
              <a:rPr lang="sr-Latn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физичког</a:t>
            </a:r>
            <a:r>
              <a:rPr lang="sr-Latn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напора</a:t>
            </a:r>
            <a:endParaRPr lang="sr-Latn-CS" sz="2000" dirty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fontAlgn="auto" hangingPunct="1">
              <a:buFont typeface="Wingdings" panose="05000000000000000000" pitchFamily="2" charset="2"/>
              <a:buNone/>
              <a:defRPr/>
            </a:pPr>
            <a:r>
              <a:rPr lang="sr-Latn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- </a:t>
            </a:r>
            <a:r>
              <a:rPr lang="sr-Cyrl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измењен</a:t>
            </a:r>
            <a:r>
              <a:rPr lang="sr-Latn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неуролошки</a:t>
            </a:r>
            <a:r>
              <a:rPr lang="sr-Latn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sr-Latn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sr-Cyrl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или</a:t>
            </a:r>
            <a:r>
              <a:rPr lang="sr-Latn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ментални</a:t>
            </a:r>
            <a:r>
              <a:rPr lang="sr-Latn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статус</a:t>
            </a:r>
            <a:endParaRPr lang="sr-Latn-CS" sz="2000" dirty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fontAlgn="auto" hangingPunct="1">
              <a:buFont typeface="Wingdings" panose="05000000000000000000" pitchFamily="2" charset="2"/>
              <a:buNone/>
              <a:defRPr/>
            </a:pPr>
            <a:r>
              <a:rPr lang="sr-Latn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- </a:t>
            </a:r>
            <a:r>
              <a:rPr lang="sr-Cyrl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главобоља</a:t>
            </a:r>
            <a:r>
              <a:rPr lang="sr-Latn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код</a:t>
            </a:r>
            <a:r>
              <a:rPr lang="sr-Latn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болесника</a:t>
            </a:r>
            <a:r>
              <a:rPr lang="sr-Latn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старијег</a:t>
            </a:r>
            <a:r>
              <a:rPr lang="sr-Latn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од</a:t>
            </a:r>
            <a:r>
              <a:rPr lang="sr-Latn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50 </a:t>
            </a:r>
            <a:r>
              <a:rPr lang="sr-Cyrl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година</a:t>
            </a:r>
            <a:endParaRPr lang="sr-Latn-CS" sz="2000" dirty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fontAlgn="auto" hangingPunct="1">
              <a:buFont typeface="Wingdings" panose="05000000000000000000" pitchFamily="2" charset="2"/>
              <a:buNone/>
              <a:defRPr/>
            </a:pPr>
            <a:r>
              <a:rPr lang="sr-Latn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- </a:t>
            </a:r>
            <a:r>
              <a:rPr lang="sr-Cyrl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погоршање</a:t>
            </a:r>
            <a:r>
              <a:rPr lang="sr-Latn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главобоље</a:t>
            </a:r>
            <a:r>
              <a:rPr lang="sr-Latn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током</a:t>
            </a:r>
            <a:r>
              <a:rPr lang="sr-Latn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опсервације</a:t>
            </a:r>
            <a:r>
              <a:rPr lang="sr-Latn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болесника</a:t>
            </a:r>
            <a:endParaRPr lang="sr-Latn-CS" sz="2000" dirty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fontAlgn="auto" hangingPunct="1">
              <a:buFont typeface="Wingdings" panose="05000000000000000000" pitchFamily="2" charset="2"/>
              <a:buNone/>
              <a:defRPr/>
            </a:pPr>
            <a:r>
              <a:rPr lang="sr-Latn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- </a:t>
            </a:r>
            <a:r>
              <a:rPr lang="sr-Cyrl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патолошки</a:t>
            </a:r>
            <a:r>
              <a:rPr lang="sr-Latn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витални</a:t>
            </a:r>
            <a:r>
              <a:rPr lang="sr-Latn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знаци</a:t>
            </a:r>
            <a:r>
              <a:rPr lang="sr-Latn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sr-Cyrl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температура</a:t>
            </a:r>
            <a:r>
              <a:rPr lang="sr-Latn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sr-Cyrl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притисак</a:t>
            </a:r>
            <a:r>
              <a:rPr lang="sr-Latn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eaLnBrk="1" fontAlgn="auto" hangingPunct="1">
              <a:buFont typeface="Wingdings" panose="05000000000000000000" pitchFamily="2" charset="2"/>
              <a:buNone/>
              <a:defRPr/>
            </a:pPr>
            <a:r>
              <a:rPr lang="sr-Latn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- </a:t>
            </a:r>
            <a:r>
              <a:rPr lang="sr-Cyrl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новонастала</a:t>
            </a:r>
            <a:r>
              <a:rPr lang="sr-Latn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главобоља</a:t>
            </a:r>
            <a:r>
              <a:rPr lang="sr-Latn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код</a:t>
            </a:r>
            <a:r>
              <a:rPr lang="sr-Latn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болесника</a:t>
            </a:r>
            <a:r>
              <a:rPr lang="sr-Latn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</a:t>
            </a:r>
            <a:r>
              <a:rPr lang="sr-Latn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карциномом</a:t>
            </a:r>
            <a:r>
              <a:rPr lang="sr-Latn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eaLnBrk="1" fontAlgn="auto" hangingPunct="1">
              <a:buFont typeface="Wingdings" panose="05000000000000000000" pitchFamily="2" charset="2"/>
              <a:buNone/>
              <a:defRPr/>
            </a:pPr>
            <a:r>
              <a:rPr lang="sr-Latn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- </a:t>
            </a:r>
            <a:r>
              <a:rPr lang="sr-Cyrl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прва</a:t>
            </a:r>
            <a:r>
              <a:rPr lang="sr-Latn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или</a:t>
            </a:r>
            <a:r>
              <a:rPr lang="sr-Latn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најинтензивнија</a:t>
            </a:r>
            <a:r>
              <a:rPr lang="sr-Latn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главобоља</a:t>
            </a:r>
            <a:r>
              <a:rPr lang="sr-Latn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sr-Latn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животу</a:t>
            </a:r>
            <a:endParaRPr lang="sr-Latn-CS" sz="2000" dirty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fontAlgn="auto" hangingPunct="1">
              <a:buFont typeface="Wingdings" panose="05000000000000000000" pitchFamily="2" charset="2"/>
              <a:buNone/>
              <a:defRPr/>
            </a:pPr>
            <a:r>
              <a:rPr lang="sr-Latn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- </a:t>
            </a:r>
            <a:r>
              <a:rPr lang="sr-Cyrl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епилептични</a:t>
            </a:r>
            <a:r>
              <a:rPr lang="sr-Latn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напад</a:t>
            </a:r>
            <a:endParaRPr lang="en-US" sz="2000" dirty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186655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2052"/>
    </mc:Choice>
    <mc:Fallback xmlns="">
      <p:transition spd="slow" advTm="52052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1919289" y="981076"/>
            <a:ext cx="8385175" cy="1000125"/>
          </a:xfrm>
        </p:spPr>
        <p:txBody>
          <a:bodyPr rtlCol="0">
            <a:normAutofit fontScale="90000"/>
          </a:bodyPr>
          <a:lstStyle/>
          <a:p>
            <a:pPr>
              <a:defRPr/>
            </a:pPr>
            <a:r>
              <a:rPr lang="sr-Cyrl-C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omic Sans MS" pitchFamily="66" charset="0"/>
              </a:rPr>
              <a:t/>
            </a:r>
            <a:br>
              <a:rPr lang="sr-Cyrl-C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omic Sans MS" pitchFamily="66" charset="0"/>
              </a:rPr>
            </a:br>
            <a:r>
              <a:rPr lang="sr-Cyrl-C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omic Sans MS" pitchFamily="66" charset="0"/>
              </a:rPr>
              <a:t>Секундарне</a:t>
            </a:r>
            <a:r>
              <a:rPr lang="sr-Latn-C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omic Sans MS" pitchFamily="66" charset="0"/>
              </a:rPr>
              <a:t> </a:t>
            </a:r>
            <a:r>
              <a:rPr lang="sr-Cyrl-C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omic Sans MS" pitchFamily="66" charset="0"/>
              </a:rPr>
              <a:t>главобоље</a:t>
            </a:r>
            <a:r>
              <a:rPr lang="sr-Latn-C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omic Sans MS" pitchFamily="66" charset="0"/>
              </a:rPr>
              <a:t/>
            </a:r>
            <a:br>
              <a:rPr lang="sr-Latn-C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omic Sans MS" pitchFamily="66" charset="0"/>
              </a:rPr>
            </a:br>
            <a:endParaRPr lang="en-US" dirty="0" smtClean="0">
              <a:solidFill>
                <a:schemeClr val="tx1">
                  <a:lumMod val="85000"/>
                  <a:lumOff val="15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25603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2316163" y="3068639"/>
            <a:ext cx="7715250" cy="3221037"/>
          </a:xfrm>
        </p:spPr>
        <p:txBody>
          <a:bodyPr rtlCol="0">
            <a:normAutofit/>
          </a:bodyPr>
          <a:lstStyle/>
          <a:p>
            <a:pPr eaLnBrk="1" fontAlgn="auto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en-U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9.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главобоље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које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приписују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инфекцијама</a:t>
            </a:r>
            <a:endParaRPr lang="sr-Latn-CS" sz="1800" dirty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fontAlgn="auto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10.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главобоље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које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приписују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поремећајима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sr-Cyrl-RS" sz="1800" dirty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fontAlgn="auto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sr-Cyrl-R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хомеостазе</a:t>
            </a:r>
            <a:endParaRPr lang="sr-Latn-CS" sz="1800" dirty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fontAlgn="auto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11.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главобоље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које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приписују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болестима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кранијума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endParaRPr lang="sr-Cyrl-RS" sz="1800" dirty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fontAlgn="auto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sr-Cyrl-R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врата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ушију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синуса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зуба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уста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других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фацијалних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sr-Cyrl-RS" sz="1800" dirty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fontAlgn="auto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sr-Cyrl-R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или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кранијалних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структура</a:t>
            </a:r>
            <a:endParaRPr lang="sr-Latn-CS" sz="1800" dirty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fontAlgn="auto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12.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главобоље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које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приписују</a:t>
            </a:r>
            <a:r>
              <a:rPr lang="sr-Latn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психичким </a:t>
            </a:r>
            <a:r>
              <a:rPr lang="sr-Cyrl-CS" sz="1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поремећај</a:t>
            </a:r>
            <a:r>
              <a:rPr lang="sr-Cyrl-R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има</a:t>
            </a:r>
            <a:endParaRPr lang="en-US" sz="1800" dirty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6505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8009"/>
    </mc:Choice>
    <mc:Fallback xmlns="">
      <p:transition spd="slow" advTm="18009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1535113" y="692151"/>
            <a:ext cx="9144000" cy="1431925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sr-Cyrl-CS" smtClean="0">
                <a:ln>
                  <a:noFill/>
                </a:ln>
                <a:latin typeface="Comic Sans MS" panose="030F0702030302020204" pitchFamily="66" charset="0"/>
              </a:rPr>
              <a:t>Главобоље</a:t>
            </a:r>
            <a:r>
              <a:rPr lang="sr-Latn-CS" smtClean="0">
                <a:ln>
                  <a:noFill/>
                </a:ln>
                <a:latin typeface="Comic Sans MS" panose="030F0702030302020204" pitchFamily="66" charset="0"/>
              </a:rPr>
              <a:t> </a:t>
            </a:r>
            <a:r>
              <a:rPr lang="en-US" smtClean="0">
                <a:ln>
                  <a:noFill/>
                </a:ln>
                <a:latin typeface="Comic Sans MS" panose="030F0702030302020204" pitchFamily="66" charset="0"/>
              </a:rPr>
              <a:t/>
            </a:r>
            <a:br>
              <a:rPr lang="en-US" smtClean="0">
                <a:ln>
                  <a:noFill/>
                </a:ln>
                <a:latin typeface="Comic Sans MS" panose="030F0702030302020204" pitchFamily="66" charset="0"/>
              </a:rPr>
            </a:br>
            <a:r>
              <a:rPr lang="sr-Latn-CS" smtClean="0">
                <a:ln>
                  <a:noFill/>
                </a:ln>
                <a:latin typeface="Comic Sans MS" panose="030F0702030302020204" pitchFamily="66" charset="0"/>
              </a:rPr>
              <a:t> </a:t>
            </a:r>
            <a:r>
              <a:rPr lang="sr-Cyrl-CS" smtClean="0">
                <a:ln>
                  <a:noFill/>
                </a:ln>
                <a:latin typeface="Comic Sans MS" panose="030F0702030302020204" pitchFamily="66" charset="0"/>
              </a:rPr>
              <a:t>патофизиологија</a:t>
            </a:r>
            <a:endParaRPr lang="en-US" smtClean="0">
              <a:ln>
                <a:noFill/>
              </a:ln>
              <a:latin typeface="Comic Sans MS" panose="030F0702030302020204" pitchFamily="66" charset="0"/>
            </a:endParaRPr>
          </a:p>
        </p:txBody>
      </p:sp>
      <p:sp>
        <p:nvSpPr>
          <p:cNvPr id="9219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2279651" y="2349500"/>
            <a:ext cx="7345363" cy="4103688"/>
          </a:xfrm>
        </p:spPr>
        <p:txBody>
          <a:bodyPr rtlCol="0">
            <a:normAutofit/>
          </a:bodyPr>
          <a:lstStyle/>
          <a:p>
            <a:pPr eaLnBrk="1" fontAlgn="auto" hangingPunct="1">
              <a:buFont typeface="Arial"/>
              <a:buChar char="•"/>
              <a:defRPr/>
            </a:pPr>
            <a:r>
              <a:rPr lang="sr-Cyrl-C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Интракранијалне</a:t>
            </a:r>
            <a:r>
              <a:rPr lang="sr-Latn-C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структуре</a:t>
            </a:r>
            <a:r>
              <a:rPr lang="sr-Latn-C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осетљиве</a:t>
            </a:r>
            <a:r>
              <a:rPr lang="sr-Latn-C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lang="sr-Latn-C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бол</a:t>
            </a:r>
            <a:r>
              <a:rPr lang="sr-Latn-C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eaLnBrk="1" fontAlgn="auto" hangingPunct="1">
              <a:buFont typeface="Wingdings" panose="05000000000000000000" pitchFamily="2" charset="2"/>
              <a:buNone/>
              <a:defRPr/>
            </a:pPr>
            <a:r>
              <a:rPr lang="sr-Latn-C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- </a:t>
            </a:r>
            <a:r>
              <a:rPr lang="sr-Cyrl-C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базална</a:t>
            </a:r>
            <a:r>
              <a:rPr lang="sr-Latn-C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дура</a:t>
            </a:r>
            <a:endParaRPr lang="sr-Latn-CS" sz="1600" dirty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fontAlgn="auto" hangingPunct="1">
              <a:buFont typeface="Wingdings" panose="05000000000000000000" pitchFamily="2" charset="2"/>
              <a:buNone/>
              <a:defRPr/>
            </a:pPr>
            <a:r>
              <a:rPr lang="sr-Latn-C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</a:p>
          <a:p>
            <a:pPr eaLnBrk="1" fontAlgn="auto" hangingPunct="1">
              <a:buFont typeface="Wingdings" panose="05000000000000000000" pitchFamily="2" charset="2"/>
              <a:buNone/>
              <a:defRPr/>
            </a:pPr>
            <a:r>
              <a:rPr lang="sr-Latn-C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- </a:t>
            </a:r>
            <a:r>
              <a:rPr lang="sr-Cyrl-C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венски</a:t>
            </a:r>
            <a:r>
              <a:rPr lang="sr-Latn-C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синуси</a:t>
            </a:r>
            <a:r>
              <a:rPr lang="sr-Latn-C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мозга</a:t>
            </a:r>
            <a:endParaRPr lang="sr-Latn-CS" sz="1600" dirty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fontAlgn="auto" hangingPunct="1">
              <a:buFont typeface="Wingdings" panose="05000000000000000000" pitchFamily="2" charset="2"/>
              <a:buNone/>
              <a:defRPr/>
            </a:pPr>
            <a:r>
              <a:rPr lang="sr-Latn-C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</a:p>
          <a:p>
            <a:pPr eaLnBrk="1" fontAlgn="auto" hangingPunct="1">
              <a:buFont typeface="Wingdings" panose="05000000000000000000" pitchFamily="2" charset="2"/>
              <a:buNone/>
              <a:defRPr/>
            </a:pPr>
            <a:r>
              <a:rPr lang="sr-Latn-C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- </a:t>
            </a:r>
            <a:r>
              <a:rPr lang="sr-Cyrl-C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нерви</a:t>
            </a:r>
            <a:r>
              <a:rPr lang="sr-Latn-C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sr-Cyrl-C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глософарингеус</a:t>
            </a:r>
            <a:r>
              <a:rPr lang="sr-Latn-C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sr-Cyrl-C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вагус</a:t>
            </a:r>
            <a:r>
              <a:rPr lang="sr-Latn-C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sr-Cyrl-C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тригеминус</a:t>
            </a:r>
            <a:r>
              <a:rPr lang="sr-Latn-C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sr-Cyrl-C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доњи</a:t>
            </a:r>
            <a:r>
              <a:rPr lang="sr-Latn-C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</a:p>
          <a:p>
            <a:pPr eaLnBrk="1" fontAlgn="auto" hangingPunct="1">
              <a:buFont typeface="Wingdings" panose="05000000000000000000" pitchFamily="2" charset="2"/>
              <a:buNone/>
              <a:defRPr/>
            </a:pPr>
            <a:r>
              <a:rPr lang="sr-Latn-C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sr-Cyrl-C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цервикални</a:t>
            </a:r>
            <a:r>
              <a:rPr lang="sr-Latn-C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нерви</a:t>
            </a:r>
            <a:r>
              <a:rPr lang="sr-Latn-C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eaLnBrk="1" fontAlgn="auto" hangingPunct="1">
              <a:buFont typeface="Wingdings" panose="05000000000000000000" pitchFamily="2" charset="2"/>
              <a:buNone/>
              <a:defRPr/>
            </a:pPr>
            <a:r>
              <a:rPr lang="sr-Latn-C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</a:p>
          <a:p>
            <a:pPr eaLnBrk="1" fontAlgn="auto" hangingPunct="1">
              <a:buFont typeface="Wingdings" panose="05000000000000000000" pitchFamily="2" charset="2"/>
              <a:buNone/>
              <a:defRPr/>
            </a:pPr>
            <a:r>
              <a:rPr lang="sr-Latn-C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- </a:t>
            </a:r>
            <a:r>
              <a:rPr lang="sr-Cyrl-C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артерије</a:t>
            </a:r>
            <a:r>
              <a:rPr lang="sr-Latn-C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sr-Cyrl-C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дуре</a:t>
            </a:r>
            <a:r>
              <a:rPr lang="sr-Latn-C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sr-Cyrl-C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каротидне</a:t>
            </a:r>
            <a:r>
              <a:rPr lang="sr-Latn-C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sr-Cyrl-C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вертебралне, базиларна</a:t>
            </a:r>
            <a:r>
              <a:rPr lang="sr-Latn-C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 </a:t>
            </a:r>
          </a:p>
          <a:p>
            <a:pPr eaLnBrk="1" fontAlgn="auto" hangingPunct="1">
              <a:buFont typeface="Wingdings" panose="05000000000000000000" pitchFamily="2" charset="2"/>
              <a:buNone/>
              <a:defRPr/>
            </a:pPr>
            <a:r>
              <a:rPr lang="sr-Latn-C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sr-Cyrl-R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sr-Cyrl-C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илисов</a:t>
            </a:r>
            <a:r>
              <a:rPr lang="sr-Latn-C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шестоугао</a:t>
            </a:r>
            <a:r>
              <a:rPr lang="sr-Latn-C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sr-Cyrl-C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проксимални</a:t>
            </a:r>
            <a:r>
              <a:rPr lang="sr-Latn-C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делови</a:t>
            </a:r>
            <a:r>
              <a:rPr lang="sr-Latn-C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en-US" sz="1600" dirty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867034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2604"/>
    </mc:Choice>
    <mc:Fallback xmlns="">
      <p:transition spd="slow" advTm="42604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1524000" y="696914"/>
            <a:ext cx="9144000" cy="1431925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sr-Cyrl-CS" smtClean="0">
                <a:ln>
                  <a:noFill/>
                </a:ln>
                <a:latin typeface="Comic Sans MS" panose="030F0702030302020204" pitchFamily="66" charset="0"/>
              </a:rPr>
              <a:t>Главобоље</a:t>
            </a:r>
            <a:r>
              <a:rPr lang="sr-Latn-CS" smtClean="0">
                <a:ln>
                  <a:noFill/>
                </a:ln>
                <a:latin typeface="Comic Sans MS" panose="030F0702030302020204" pitchFamily="66" charset="0"/>
              </a:rPr>
              <a:t> </a:t>
            </a:r>
            <a:r>
              <a:rPr lang="en-US" smtClean="0">
                <a:ln>
                  <a:noFill/>
                </a:ln>
                <a:latin typeface="Comic Sans MS" panose="030F0702030302020204" pitchFamily="66" charset="0"/>
              </a:rPr>
              <a:t/>
            </a:r>
            <a:br>
              <a:rPr lang="en-US" smtClean="0">
                <a:ln>
                  <a:noFill/>
                </a:ln>
                <a:latin typeface="Comic Sans MS" panose="030F0702030302020204" pitchFamily="66" charset="0"/>
              </a:rPr>
            </a:br>
            <a:r>
              <a:rPr lang="sr-Latn-CS" smtClean="0">
                <a:ln>
                  <a:noFill/>
                </a:ln>
                <a:latin typeface="Comic Sans MS" panose="030F0702030302020204" pitchFamily="66" charset="0"/>
              </a:rPr>
              <a:t> </a:t>
            </a:r>
            <a:r>
              <a:rPr lang="sr-Cyrl-CS" smtClean="0">
                <a:ln>
                  <a:noFill/>
                </a:ln>
                <a:latin typeface="Comic Sans MS" panose="030F0702030302020204" pitchFamily="66" charset="0"/>
              </a:rPr>
              <a:t>патофизиологија</a:t>
            </a:r>
            <a:endParaRPr lang="en-US" smtClean="0">
              <a:ln>
                <a:noFill/>
              </a:ln>
              <a:latin typeface="Comic Sans MS" panose="030F0702030302020204" pitchFamily="66" charset="0"/>
            </a:endParaRPr>
          </a:p>
        </p:txBody>
      </p:sp>
      <p:sp>
        <p:nvSpPr>
          <p:cNvPr id="25603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2135189" y="2781300"/>
            <a:ext cx="8137525" cy="2808288"/>
          </a:xfrm>
        </p:spPr>
        <p:txBody>
          <a:bodyPr/>
          <a:lstStyle/>
          <a:p>
            <a:pPr eaLnBrk="1" hangingPunct="1"/>
            <a:r>
              <a:rPr lang="sr-Cyrl-CS" sz="1800">
                <a:latin typeface="Times New Roman" panose="02020603050405020304" pitchFamily="18" charset="0"/>
                <a:cs typeface="Times New Roman" panose="02020603050405020304" pitchFamily="18" charset="0"/>
              </a:rPr>
              <a:t>Ове</a:t>
            </a:r>
            <a:r>
              <a:rPr lang="sr-Latn-CS" sz="18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800">
                <a:latin typeface="Times New Roman" panose="02020603050405020304" pitchFamily="18" charset="0"/>
                <a:cs typeface="Times New Roman" panose="02020603050405020304" pitchFamily="18" charset="0"/>
              </a:rPr>
              <a:t>структуре</a:t>
            </a:r>
            <a:r>
              <a:rPr lang="sr-Latn-CS" sz="18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800">
                <a:latin typeface="Times New Roman" panose="02020603050405020304" pitchFamily="18" charset="0"/>
                <a:cs typeface="Times New Roman" panose="02020603050405020304" pitchFamily="18" charset="0"/>
              </a:rPr>
              <a:t>су</a:t>
            </a:r>
            <a:r>
              <a:rPr lang="sr-Latn-CS" sz="18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800">
                <a:latin typeface="Times New Roman" panose="02020603050405020304" pitchFamily="18" charset="0"/>
                <a:cs typeface="Times New Roman" panose="02020603050405020304" pitchFamily="18" charset="0"/>
              </a:rPr>
              <a:t>инервисане</a:t>
            </a:r>
            <a:r>
              <a:rPr lang="sr-Latn-CS" sz="18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800">
                <a:latin typeface="Times New Roman" panose="02020603050405020304" pitchFamily="18" charset="0"/>
                <a:cs typeface="Times New Roman" panose="02020603050405020304" pitchFamily="18" charset="0"/>
              </a:rPr>
              <a:t>полимодалним</a:t>
            </a:r>
            <a:r>
              <a:rPr lang="sr-Latn-CS" sz="18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800">
                <a:latin typeface="Times New Roman" panose="02020603050405020304" pitchFamily="18" charset="0"/>
                <a:cs typeface="Times New Roman" panose="02020603050405020304" pitchFamily="18" charset="0"/>
              </a:rPr>
              <a:t>ноцицепторима</a:t>
            </a:r>
            <a:r>
              <a:rPr lang="sr-Latn-CS" sz="18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800">
                <a:latin typeface="Times New Roman" panose="02020603050405020304" pitchFamily="18" charset="0"/>
                <a:cs typeface="Times New Roman" panose="02020603050405020304" pitchFamily="18" charset="0"/>
              </a:rPr>
              <a:t>високог</a:t>
            </a:r>
            <a:r>
              <a:rPr lang="sr-Latn-CS" sz="18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800">
                <a:latin typeface="Times New Roman" panose="02020603050405020304" pitchFamily="18" charset="0"/>
                <a:cs typeface="Times New Roman" panose="02020603050405020304" pitchFamily="18" charset="0"/>
              </a:rPr>
              <a:t>прага</a:t>
            </a:r>
            <a:r>
              <a:rPr lang="sr-Latn-CS" sz="18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800">
                <a:latin typeface="Times New Roman" panose="02020603050405020304" pitchFamily="18" charset="0"/>
                <a:cs typeface="Times New Roman" panose="02020603050405020304" pitchFamily="18" charset="0"/>
              </a:rPr>
              <a:t>надражаја</a:t>
            </a:r>
            <a:endParaRPr lang="sr-Latn-CS" sz="18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/>
            <a:endParaRPr lang="sr-Latn-CS" sz="18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/>
            <a:r>
              <a:rPr lang="sr-Cyrl-CS" sz="1800">
                <a:latin typeface="Times New Roman" panose="02020603050405020304" pitchFamily="18" charset="0"/>
                <a:cs typeface="Times New Roman" panose="02020603050405020304" pitchFamily="18" charset="0"/>
              </a:rPr>
              <a:t>Ноцицептори</a:t>
            </a:r>
            <a:r>
              <a:rPr lang="sr-Latn-CS" sz="18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800">
                <a:latin typeface="Times New Roman" panose="02020603050405020304" pitchFamily="18" charset="0"/>
                <a:cs typeface="Times New Roman" panose="02020603050405020304" pitchFamily="18" charset="0"/>
              </a:rPr>
              <a:t>се</a:t>
            </a:r>
            <a:r>
              <a:rPr lang="sr-Latn-CS" sz="18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800">
                <a:latin typeface="Times New Roman" panose="02020603050405020304" pitchFamily="18" charset="0"/>
                <a:cs typeface="Times New Roman" panose="02020603050405020304" pitchFamily="18" charset="0"/>
              </a:rPr>
              <a:t>активирају</a:t>
            </a:r>
            <a:r>
              <a:rPr lang="sr-Latn-CS" sz="18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sr-Latn-CS" sz="1800">
                <a:latin typeface="Times New Roman" panose="02020603050405020304" pitchFamily="18" charset="0"/>
                <a:cs typeface="Times New Roman" panose="02020603050405020304" pitchFamily="18" charset="0"/>
              </a:rPr>
              <a:t>         - </a:t>
            </a:r>
            <a:r>
              <a:rPr lang="sr-Cyrl-CS" sz="1800">
                <a:latin typeface="Times New Roman" panose="02020603050405020304" pitchFamily="18" charset="0"/>
                <a:cs typeface="Times New Roman" panose="02020603050405020304" pitchFamily="18" charset="0"/>
              </a:rPr>
              <a:t>механичком</a:t>
            </a:r>
            <a:endParaRPr lang="sr-Latn-CS" sz="18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sr-Latn-CS" sz="1800">
                <a:latin typeface="Times New Roman" panose="02020603050405020304" pitchFamily="18" charset="0"/>
                <a:cs typeface="Times New Roman" panose="02020603050405020304" pitchFamily="18" charset="0"/>
              </a:rPr>
              <a:t>         - </a:t>
            </a:r>
            <a:r>
              <a:rPr lang="sr-Cyrl-CS" sz="1800">
                <a:latin typeface="Times New Roman" panose="02020603050405020304" pitchFamily="18" charset="0"/>
                <a:cs typeface="Times New Roman" panose="02020603050405020304" pitchFamily="18" charset="0"/>
              </a:rPr>
              <a:t>термичком</a:t>
            </a:r>
            <a:endParaRPr lang="sr-Latn-CS" sz="18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sr-Latn-CS" sz="1800">
                <a:latin typeface="Times New Roman" panose="02020603050405020304" pitchFamily="18" charset="0"/>
                <a:cs typeface="Times New Roman" panose="02020603050405020304" pitchFamily="18" charset="0"/>
              </a:rPr>
              <a:t>         - </a:t>
            </a:r>
            <a:r>
              <a:rPr lang="sr-Cyrl-CS" sz="1800">
                <a:latin typeface="Times New Roman" panose="02020603050405020304" pitchFamily="18" charset="0"/>
                <a:cs typeface="Times New Roman" panose="02020603050405020304" pitchFamily="18" charset="0"/>
              </a:rPr>
              <a:t>хемијском</a:t>
            </a:r>
            <a:r>
              <a:rPr lang="sr-Latn-CS" sz="18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800">
                <a:latin typeface="Times New Roman" panose="02020603050405020304" pitchFamily="18" charset="0"/>
                <a:cs typeface="Times New Roman" panose="02020603050405020304" pitchFamily="18" charset="0"/>
              </a:rPr>
              <a:t>стимулацијом</a:t>
            </a:r>
            <a:endParaRPr lang="sr-Latn-CS" sz="18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662101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4307"/>
    </mc:Choice>
    <mc:Fallback xmlns="">
      <p:transition spd="slow" advTm="14307"/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ganic">
  <a:themeElements>
    <a:clrScheme name="Organic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Organic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ganic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165</TotalTime>
  <Words>3416</Words>
  <Application>Microsoft Office PowerPoint</Application>
  <PresentationFormat>Widescreen</PresentationFormat>
  <Paragraphs>598</Paragraphs>
  <Slides>64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64</vt:i4>
      </vt:variant>
    </vt:vector>
  </HeadingPairs>
  <TitlesOfParts>
    <vt:vector size="71" baseType="lpstr">
      <vt:lpstr>Arial</vt:lpstr>
      <vt:lpstr>Calibri</vt:lpstr>
      <vt:lpstr>Comic Sans MS</vt:lpstr>
      <vt:lpstr>Garamond</vt:lpstr>
      <vt:lpstr>Times New Roman</vt:lpstr>
      <vt:lpstr>Wingdings</vt:lpstr>
      <vt:lpstr>Organic</vt:lpstr>
      <vt:lpstr> ГЛАВОБОЉА, НЕУРАЛГИЈЕ ГЛАВЕ И ЛИЦА</vt:lpstr>
      <vt:lpstr>Главобоље</vt:lpstr>
      <vt:lpstr>Главобоље</vt:lpstr>
      <vt:lpstr> Примарне главобоље  </vt:lpstr>
      <vt:lpstr>PowerPoint Presentation</vt:lpstr>
      <vt:lpstr> Секундарне главобоље </vt:lpstr>
      <vt:lpstr> Секундарне главобоље </vt:lpstr>
      <vt:lpstr>Главобоље   патофизиологија</vt:lpstr>
      <vt:lpstr>Главобоље   патофизиологија</vt:lpstr>
      <vt:lpstr>Главобоље  патофизиологија</vt:lpstr>
      <vt:lpstr>Главобоље   патофизиологија</vt:lpstr>
      <vt:lpstr> Мигрена</vt:lpstr>
      <vt:lpstr>Мигрена</vt:lpstr>
      <vt:lpstr>Коморбидитети  (значај у ефикасности терапије) </vt:lpstr>
      <vt:lpstr>Мигрена</vt:lpstr>
      <vt:lpstr>Мигрена без ауре</vt:lpstr>
      <vt:lpstr>Мигрена са ауром</vt:lpstr>
      <vt:lpstr>Мигрена са ауром</vt:lpstr>
      <vt:lpstr>Мигрена са ауром</vt:lpstr>
      <vt:lpstr> Компликације мигрене</vt:lpstr>
      <vt:lpstr>Компликације мигрене</vt:lpstr>
      <vt:lpstr>  Терапија мигрене</vt:lpstr>
      <vt:lpstr>Терапија атака мигрене</vt:lpstr>
      <vt:lpstr>Терапија атака мигрене</vt:lpstr>
      <vt:lpstr>Терапија атака мигрене</vt:lpstr>
      <vt:lpstr>Терапија атака мигрене</vt:lpstr>
      <vt:lpstr>Терапија атака мигрене</vt:lpstr>
      <vt:lpstr>Терапија атака мигрене</vt:lpstr>
      <vt:lpstr>Терапија атака мигрене</vt:lpstr>
      <vt:lpstr>Терапија атака мигрене</vt:lpstr>
      <vt:lpstr>Терапија атака мигрене</vt:lpstr>
      <vt:lpstr>Профилакса мигрене</vt:lpstr>
      <vt:lpstr>Профилакса мигрене</vt:lpstr>
      <vt:lpstr>Профилакса мигрене</vt:lpstr>
      <vt:lpstr>Главобоље тензионог типа</vt:lpstr>
      <vt:lpstr>Главобоље тензионог типа</vt:lpstr>
      <vt:lpstr>Главобоље тензионог типа</vt:lpstr>
      <vt:lpstr>Кластер главобоља и друге тригемино аутономне главобоље</vt:lpstr>
      <vt:lpstr>Кластер главобоља</vt:lpstr>
      <vt:lpstr>Кластер главобоља</vt:lpstr>
      <vt:lpstr>Кластер главобоља</vt:lpstr>
      <vt:lpstr>Неуралгије главе и врата</vt:lpstr>
      <vt:lpstr>Неуралгије главе и врата</vt:lpstr>
      <vt:lpstr>Неуралгије главе и врата</vt:lpstr>
      <vt:lpstr>Неуралгије главе и врата</vt:lpstr>
      <vt:lpstr>Неуралгије главе и врата</vt:lpstr>
      <vt:lpstr>Неуралгије главе и врата</vt:lpstr>
      <vt:lpstr>Неуралгије главе и врата</vt:lpstr>
      <vt:lpstr> Главобоље – дијагностички поступак</vt:lpstr>
      <vt:lpstr>Анамнеза </vt:lpstr>
      <vt:lpstr>Анамнеза - значајна питања</vt:lpstr>
      <vt:lpstr>Анамнеза - значајна питања</vt:lpstr>
      <vt:lpstr>Анамнеза - значајна питања</vt:lpstr>
      <vt:lpstr>Анамнеза - значајна питања</vt:lpstr>
      <vt:lpstr>Анамнеза - значајна питања</vt:lpstr>
      <vt:lpstr>Анамнеза - значајна питања</vt:lpstr>
      <vt:lpstr>Неуролошки налаз</vt:lpstr>
      <vt:lpstr>Допунска испитивања</vt:lpstr>
      <vt:lpstr>Допунска испитивања- индикације</vt:lpstr>
      <vt:lpstr>Допунска испитивања- индикације</vt:lpstr>
      <vt:lpstr>Допунска испитивања- индикације</vt:lpstr>
      <vt:lpstr>Допунска испитивања</vt:lpstr>
      <vt:lpstr>Разликовање примарних и секундарних главобоља</vt:lpstr>
      <vt:lpstr>Разликовање примарних и секундарних главобоља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ГЛАВОБОЉА, НЕУРАЛГИЈЕ ГЛАВЕ И ЛИЦА</dc:title>
  <dc:creator>AleksAnDar</dc:creator>
  <cp:lastModifiedBy>AleksAnDar</cp:lastModifiedBy>
  <cp:revision>14</cp:revision>
  <dcterms:created xsi:type="dcterms:W3CDTF">2020-08-31T09:41:47Z</dcterms:created>
  <dcterms:modified xsi:type="dcterms:W3CDTF">2020-09-29T05:13:26Z</dcterms:modified>
</cp:coreProperties>
</file>