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505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26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42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4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998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1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5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0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179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179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7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7705C07-4DAB-43DC-A072-BAE2EBE027A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FF5A546-61B3-4754-A752-3586E6A6BEB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77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Препознавање</a:t>
            </a:r>
            <a:r>
              <a:rPr lang="en-US" dirty="0"/>
              <a:t> </a:t>
            </a:r>
            <a:r>
              <a:rPr lang="en-US" dirty="0" err="1"/>
              <a:t>болних</a:t>
            </a:r>
            <a:r>
              <a:rPr lang="en-US" dirty="0"/>
              <a:t> </a:t>
            </a:r>
            <a:r>
              <a:rPr lang="en-US" dirty="0" err="1"/>
              <a:t>синдрома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Снежан</a:t>
            </a:r>
            <a:r>
              <a:rPr lang="en-US" dirty="0" smtClean="0"/>
              <a:t>a</a:t>
            </a:r>
            <a:r>
              <a:rPr lang="sr-Cyrl-RS" dirty="0" smtClean="0"/>
              <a:t> Лазаревић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68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Бол фантомског уда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Настаје након ампутације екстремитета</a:t>
            </a:r>
          </a:p>
          <a:p>
            <a:r>
              <a:rPr lang="sr-Cyrl-RS" dirty="0" smtClean="0"/>
              <a:t>Болови, утрнулост и свраб у непостојећем екстремитету</a:t>
            </a:r>
          </a:p>
          <a:p>
            <a:r>
              <a:rPr lang="sr-Cyrl-RS" dirty="0" smtClean="0"/>
              <a:t>Обично у најдисталнијим деловима ампутираног екстремитета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3970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Главобољ</a:t>
            </a:r>
            <a:r>
              <a:rPr lang="en-US" dirty="0" smtClean="0"/>
              <a:t>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640" y="1524000"/>
            <a:ext cx="6217920" cy="389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988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Синузитис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Главобоља која је локализована у области очију, носа, чела и слепоочница, уз запушеност носа</a:t>
            </a:r>
          </a:p>
          <a:p>
            <a:r>
              <a:rPr lang="sr-Cyrl-RS" dirty="0" smtClean="0"/>
              <a:t>Чешће се јавља ујутру због накупљеног секрета који врши притисак на околна ткива</a:t>
            </a:r>
          </a:p>
          <a:p>
            <a:r>
              <a:rPr lang="sr-Cyrl-RS" dirty="0" smtClean="0"/>
              <a:t>Појачава се при антефлексији главе</a:t>
            </a:r>
            <a:endParaRPr lang="en-US" dirty="0" smtClean="0"/>
          </a:p>
          <a:p>
            <a:r>
              <a:rPr lang="en-US" dirty="0" err="1" smtClean="0"/>
              <a:t>Valeix</a:t>
            </a:r>
            <a:r>
              <a:rPr lang="en-US" dirty="0" smtClean="0"/>
              <a:t>-o</a:t>
            </a:r>
            <a:r>
              <a:rPr lang="sr-Cyrl-RS" dirty="0" smtClean="0"/>
              <a:t>в</a:t>
            </a:r>
            <a:r>
              <a:rPr lang="en-US" dirty="0" smtClean="0"/>
              <a:t>e </a:t>
            </a:r>
            <a:r>
              <a:rPr lang="sr-Cyrl-RS" dirty="0" smtClean="0"/>
              <a:t>тачке су болно осетљиве на палпацију</a:t>
            </a:r>
          </a:p>
        </p:txBody>
      </p:sp>
    </p:spTree>
    <p:extLst>
      <p:ext uri="{BB962C8B-B14F-4D97-AF65-F5344CB8AC3E}">
        <p14:creationId xmlns:p14="http://schemas.microsoft.com/office/powerpoint/2010/main" val="2782134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Cyrl-RS" dirty="0" smtClean="0"/>
              <a:t>ластер главобоља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</a:t>
            </a:r>
            <a:r>
              <a:rPr lang="sr-Cyrl-RS" dirty="0" smtClean="0"/>
              <a:t>пизодична кластер главобоља</a:t>
            </a:r>
            <a:endParaRPr lang="en-US" dirty="0" smtClean="0"/>
          </a:p>
          <a:p>
            <a:pPr lvl="1"/>
            <a:r>
              <a:rPr lang="sr-Cyrl-RS" dirty="0"/>
              <a:t>Болни дани се групишу у кластер </a:t>
            </a:r>
            <a:r>
              <a:rPr lang="sr-Cyrl-RS" dirty="0" smtClean="0"/>
              <a:t>периоде који најчешће трају</a:t>
            </a:r>
            <a:r>
              <a:rPr lang="en-US" dirty="0" smtClean="0"/>
              <a:t> </a:t>
            </a:r>
            <a:r>
              <a:rPr lang="en-US" dirty="0" smtClean="0"/>
              <a:t>6 – 12 </a:t>
            </a:r>
            <a:r>
              <a:rPr lang="sr-Cyrl-RS" dirty="0" smtClean="0"/>
              <a:t>недеља</a:t>
            </a:r>
            <a:endParaRPr lang="en-US" dirty="0" smtClean="0"/>
          </a:p>
          <a:p>
            <a:pPr lvl="1"/>
            <a:r>
              <a:rPr lang="sr-Cyrl-RS" dirty="0" smtClean="0"/>
              <a:t>Након тога следе ремисије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периоди потпуног престанка бола, дужи од </a:t>
            </a:r>
            <a:r>
              <a:rPr lang="en-US" dirty="0" smtClean="0"/>
              <a:t> 30</a:t>
            </a:r>
            <a:r>
              <a:rPr lang="sr-Cyrl-RS" dirty="0" smtClean="0"/>
              <a:t>дан</a:t>
            </a:r>
            <a:r>
              <a:rPr lang="en-US" dirty="0" smtClean="0"/>
              <a:t>a</a:t>
            </a:r>
            <a:endParaRPr lang="en-US" dirty="0" smtClean="0"/>
          </a:p>
          <a:p>
            <a:pPr lvl="1"/>
            <a:r>
              <a:rPr lang="sr-Cyrl-RS" dirty="0" smtClean="0"/>
              <a:t>Кластер периоди се обично јављају у истом периоду током године</a:t>
            </a:r>
            <a:endParaRPr lang="sr-Cyrl-RS" dirty="0"/>
          </a:p>
          <a:p>
            <a:pPr lvl="1"/>
            <a:r>
              <a:rPr lang="sr-Cyrl-RS" dirty="0" smtClean="0"/>
              <a:t>Кластер  напади трају од</a:t>
            </a:r>
            <a:r>
              <a:rPr lang="en-US" dirty="0" smtClean="0"/>
              <a:t> 15</a:t>
            </a:r>
            <a:r>
              <a:rPr lang="sr-Cyrl-RS" dirty="0" smtClean="0"/>
              <a:t>мин до 3сата</a:t>
            </a:r>
            <a:r>
              <a:rPr lang="en-US" dirty="0" smtClean="0"/>
              <a:t>, </a:t>
            </a:r>
            <a:r>
              <a:rPr lang="sr-Cyrl-RS" dirty="0" smtClean="0"/>
              <a:t>кои се типично јављају </a:t>
            </a:r>
            <a:r>
              <a:rPr lang="en-US" dirty="0" smtClean="0"/>
              <a:t>1 </a:t>
            </a:r>
            <a:r>
              <a:rPr lang="en-US" dirty="0" smtClean="0"/>
              <a:t>– 3 </a:t>
            </a:r>
            <a:r>
              <a:rPr lang="sr-Cyrl-RS" dirty="0" smtClean="0"/>
              <a:t>пута дневно</a:t>
            </a:r>
            <a:endParaRPr lang="en-US" dirty="0" smtClean="0"/>
          </a:p>
          <a:p>
            <a:pPr lvl="1"/>
            <a:r>
              <a:rPr lang="sr-Cyrl-RS" dirty="0" smtClean="0"/>
              <a:t>Распон болова од једног у два дана до </a:t>
            </a:r>
            <a:r>
              <a:rPr lang="en-US" dirty="0" smtClean="0"/>
              <a:t>8 </a:t>
            </a:r>
            <a:r>
              <a:rPr lang="sr-Cyrl-RS" dirty="0" smtClean="0"/>
              <a:t>напада дневно</a:t>
            </a:r>
            <a:endParaRPr lang="en-US" dirty="0"/>
          </a:p>
          <a:p>
            <a:r>
              <a:rPr lang="sr-Cyrl-RS" dirty="0" smtClean="0"/>
              <a:t>Хронична </a:t>
            </a:r>
            <a:r>
              <a:rPr lang="sr-Cyrl-RS" dirty="0"/>
              <a:t>кластер главобоља</a:t>
            </a:r>
            <a:endParaRPr lang="en-US" dirty="0"/>
          </a:p>
          <a:p>
            <a:r>
              <a:rPr lang="sr-Cyrl-RS" dirty="0" smtClean="0"/>
              <a:t>Ремисије не постоје или су краће од </a:t>
            </a:r>
            <a:r>
              <a:rPr lang="en-US" dirty="0" smtClean="0"/>
              <a:t>30 </a:t>
            </a:r>
            <a:r>
              <a:rPr lang="sr-Cyrl-RS" dirty="0" smtClean="0"/>
              <a:t>дана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55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Кластер главобоља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Током напада бол је једностран, јавља се готово увек изнад истог орбитотемпоралног региона</a:t>
            </a:r>
          </a:p>
          <a:p>
            <a:r>
              <a:rPr lang="sr-Cyrl-RS" dirty="0" smtClean="0"/>
              <a:t>Бол је неиздржив, оштар, као убод ножем- бургијање, сврдлање, врео жарач убоден у око </a:t>
            </a:r>
          </a:p>
          <a:p>
            <a:r>
              <a:rPr lang="sr-Cyrl-RS" dirty="0" smtClean="0"/>
              <a:t>Болесник се драматично и непрекидно креће, држи се за главу, или удара главом у зид</a:t>
            </a:r>
          </a:p>
          <a:p>
            <a:r>
              <a:rPr lang="sr-Cyrl-RS" dirty="0" smtClean="0"/>
              <a:t>Суицидалне идеје и покушаји самоубиства</a:t>
            </a:r>
          </a:p>
          <a:p>
            <a:r>
              <a:rPr lang="sr-Cyrl-RS" dirty="0" smtClean="0"/>
              <a:t>Бол је праћен хиперемијом конјунктиве, сузењем ока, запушенпшћу ноздрве или ринореје, знојење половине лица, миоза, птоза</a:t>
            </a:r>
          </a:p>
          <a:p>
            <a:r>
              <a:rPr lang="sr-Cyrl-RS" dirty="0" smtClean="0"/>
              <a:t>Исцрпљеност након напада</a:t>
            </a:r>
          </a:p>
        </p:txBody>
      </p:sp>
    </p:spTree>
    <p:extLst>
      <p:ext uri="{BB962C8B-B14F-4D97-AF65-F5344CB8AC3E}">
        <p14:creationId xmlns:p14="http://schemas.microsoft.com/office/powerpoint/2010/main" val="1331212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Te</a:t>
            </a:r>
            <a:r>
              <a:rPr lang="sr-Cyrl-RS" dirty="0" smtClean="0"/>
              <a:t>нзииона главобоља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7280"/>
            <a:ext cx="10515600" cy="4351338"/>
          </a:xfrm>
        </p:spPr>
        <p:txBody>
          <a:bodyPr>
            <a:normAutofit/>
          </a:bodyPr>
          <a:lstStyle/>
          <a:p>
            <a:r>
              <a:rPr lang="sr-Cyrl-RS" dirty="0" smtClean="0"/>
              <a:t>Најчешћа форма главобоља</a:t>
            </a:r>
            <a:endParaRPr lang="en-US" dirty="0" smtClean="0"/>
          </a:p>
          <a:p>
            <a:r>
              <a:rPr lang="sr-Cyrl-RS" dirty="0" smtClean="0"/>
              <a:t>Напади главобоље трају у распону од </a:t>
            </a:r>
            <a:r>
              <a:rPr lang="en-US" dirty="0" smtClean="0"/>
              <a:t>30</a:t>
            </a:r>
            <a:r>
              <a:rPr lang="sr-Cyrl-RS" dirty="0" smtClean="0"/>
              <a:t>мин до</a:t>
            </a:r>
            <a:r>
              <a:rPr lang="en-US" dirty="0" smtClean="0"/>
              <a:t> </a:t>
            </a:r>
            <a:r>
              <a:rPr lang="en-US" dirty="0" smtClean="0"/>
              <a:t>7 </a:t>
            </a:r>
            <a:r>
              <a:rPr lang="sr-Cyrl-RS" dirty="0" smtClean="0"/>
              <a:t>дана</a:t>
            </a:r>
            <a:endParaRPr lang="en-US" dirty="0" smtClean="0"/>
          </a:p>
          <a:p>
            <a:r>
              <a:rPr lang="en-US" dirty="0" smtClean="0"/>
              <a:t>O</a:t>
            </a:r>
            <a:r>
              <a:rPr lang="sr-Cyrl-RS" dirty="0" smtClean="0"/>
              <a:t>бострано локализован</a:t>
            </a:r>
            <a:r>
              <a:rPr lang="en-US" dirty="0" smtClean="0"/>
              <a:t>, </a:t>
            </a:r>
            <a:r>
              <a:rPr lang="sr-Cyrl-RS" dirty="0" smtClean="0"/>
              <a:t>непулсирајући, блага до умерена тежина бола</a:t>
            </a:r>
          </a:p>
          <a:p>
            <a:r>
              <a:rPr lang="sr-Cyrl-RS" dirty="0" smtClean="0"/>
              <a:t>Осећај притиска или стезања у глави и врату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sr-Cyrl-RS" dirty="0" smtClean="0"/>
              <a:t>Повезане су са психосоцијалним стресовима, свакодневним фрустрацијама, функционалним или морфолошким поремећајима вратне кичме, оромандибуларним поремећајима, нефизиолошким положајем тела током рада, анксиозношћу и депресијом</a:t>
            </a:r>
          </a:p>
        </p:txBody>
      </p:sp>
    </p:spTree>
    <p:extLst>
      <p:ext uri="{BB962C8B-B14F-4D97-AF65-F5344CB8AC3E}">
        <p14:creationId xmlns:p14="http://schemas.microsoft.com/office/powerpoint/2010/main" val="4139587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Мигрена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Једнострана дистрибуција бола</a:t>
            </a:r>
          </a:p>
          <a:p>
            <a:r>
              <a:rPr lang="sr-Cyrl-RS" dirty="0" smtClean="0"/>
              <a:t>Бол је тежак или екстремно тежак</a:t>
            </a:r>
            <a:endParaRPr lang="en-US" dirty="0" smtClean="0"/>
          </a:p>
          <a:p>
            <a:endParaRPr lang="en-US" dirty="0"/>
          </a:p>
          <a:p>
            <a:r>
              <a:rPr lang="sr-Cyrl-RS" dirty="0" smtClean="0"/>
              <a:t>Мигрена без ауре</a:t>
            </a:r>
          </a:p>
          <a:p>
            <a:r>
              <a:rPr lang="sr-Cyrl-RS" dirty="0" smtClean="0"/>
              <a:t>Мигренаса ауром</a:t>
            </a:r>
          </a:p>
          <a:p>
            <a:pPr lvl="1"/>
            <a:r>
              <a:rPr lang="sr-Cyrl-RS" dirty="0" smtClean="0"/>
              <a:t>Видна аура</a:t>
            </a:r>
            <a:r>
              <a:rPr lang="en-US" dirty="0" smtClean="0"/>
              <a:t> (</a:t>
            </a:r>
            <a:r>
              <a:rPr lang="sr-Cyrl-RS" dirty="0" smtClean="0"/>
              <a:t>најчешћа форма ауре у мигрени</a:t>
            </a:r>
            <a:r>
              <a:rPr lang="en-US" dirty="0" smtClean="0"/>
              <a:t> </a:t>
            </a:r>
            <a:r>
              <a:rPr lang="en-US" dirty="0" smtClean="0"/>
              <a:t>– 99%)</a:t>
            </a:r>
          </a:p>
          <a:p>
            <a:pPr lvl="1"/>
            <a:r>
              <a:rPr lang="sr-Cyrl-RS" dirty="0" smtClean="0"/>
              <a:t>Сензорна</a:t>
            </a:r>
            <a:endParaRPr lang="en-US" dirty="0" smtClean="0"/>
          </a:p>
          <a:p>
            <a:pPr lvl="1"/>
            <a:r>
              <a:rPr lang="en-US" dirty="0" smtClean="0"/>
              <a:t>Mo</a:t>
            </a:r>
            <a:r>
              <a:rPr lang="sr-Cyrl-RS" dirty="0" smtClean="0"/>
              <a:t>торн</a:t>
            </a:r>
            <a:r>
              <a:rPr lang="en-US" dirty="0" smtClean="0"/>
              <a:t>a</a:t>
            </a:r>
            <a:endParaRPr lang="en-US" dirty="0" smtClean="0"/>
          </a:p>
          <a:p>
            <a:pPr lvl="1"/>
            <a:r>
              <a:rPr lang="sr-Cyrl-RS" dirty="0" smtClean="0"/>
              <a:t>Поремећаји говора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7948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023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Мигрена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6617"/>
            <a:ext cx="10515600" cy="4957764"/>
          </a:xfrm>
        </p:spPr>
        <p:txBody>
          <a:bodyPr>
            <a:normAutofit/>
          </a:bodyPr>
          <a:lstStyle/>
          <a:p>
            <a:r>
              <a:rPr lang="sr-Cyrl-RS" dirty="0" smtClean="0"/>
              <a:t>Напад најчешће почиње у јутарњим часовима током буђења</a:t>
            </a:r>
          </a:p>
          <a:p>
            <a:r>
              <a:rPr lang="sr-Cyrl-RS" dirty="0" smtClean="0"/>
              <a:t>Најчешће траје од </a:t>
            </a:r>
            <a:r>
              <a:rPr lang="en-US" dirty="0" err="1" smtClean="0"/>
              <a:t>4h</a:t>
            </a:r>
            <a:r>
              <a:rPr lang="en-US" dirty="0" smtClean="0"/>
              <a:t> </a:t>
            </a:r>
            <a:r>
              <a:rPr lang="sr-Cyrl-RS" dirty="0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72h</a:t>
            </a:r>
            <a:r>
              <a:rPr lang="en-US" dirty="0" smtClean="0"/>
              <a:t> </a:t>
            </a:r>
          </a:p>
          <a:p>
            <a:r>
              <a:rPr lang="sr-Cyrl-RS" dirty="0" smtClean="0"/>
              <a:t>Болесник је исцрпљен и безвољан</a:t>
            </a:r>
            <a:endParaRPr lang="en-US" dirty="0" smtClean="0"/>
          </a:p>
          <a:p>
            <a:r>
              <a:rPr lang="sr-Cyrl-RS" dirty="0" smtClean="0"/>
              <a:t>Бол је праћен</a:t>
            </a:r>
            <a:endParaRPr lang="en-US" dirty="0" smtClean="0"/>
          </a:p>
          <a:p>
            <a:pPr lvl="1"/>
            <a:r>
              <a:rPr lang="sr-Cyrl-RS" dirty="0" smtClean="0"/>
              <a:t>Фотофобијом</a:t>
            </a:r>
          </a:p>
          <a:p>
            <a:pPr lvl="1"/>
            <a:r>
              <a:rPr lang="sr-Cyrl-RS" dirty="0" smtClean="0"/>
              <a:t>Фонофобијом</a:t>
            </a:r>
          </a:p>
          <a:p>
            <a:pPr lvl="1"/>
            <a:r>
              <a:rPr lang="sr-Cyrl-RS" dirty="0" smtClean="0"/>
              <a:t>Осмофобијом</a:t>
            </a:r>
          </a:p>
          <a:p>
            <a:pPr lvl="1"/>
            <a:r>
              <a:rPr lang="sr-Cyrl-RS" dirty="0" smtClean="0"/>
              <a:t>Мучнином</a:t>
            </a:r>
          </a:p>
          <a:p>
            <a:pPr lvl="1"/>
            <a:r>
              <a:rPr lang="sr-Cyrl-RS" dirty="0" smtClean="0"/>
              <a:t>Повраћањем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4276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Тригеминална неуралгија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Бол је најчешће у дистрибуцији максиларне и мандибуларне гране</a:t>
            </a:r>
          </a:p>
          <a:p>
            <a:r>
              <a:rPr lang="sr-Cyrl-RS" dirty="0" smtClean="0"/>
              <a:t>Једностран, има карактеристике удара или убода – ланцинирајућег је карактера</a:t>
            </a:r>
          </a:p>
          <a:p>
            <a:r>
              <a:rPr lang="sr-Cyrl-RS" dirty="0" smtClean="0"/>
              <a:t>Болови трају кратко, неколико секунди</a:t>
            </a:r>
          </a:p>
          <a:p>
            <a:r>
              <a:rPr lang="sr-Cyrl-RS" dirty="0" smtClean="0"/>
              <a:t>У тежим случајевима се може јавити стотине напада дневно – сливају се</a:t>
            </a:r>
          </a:p>
          <a:p>
            <a:r>
              <a:rPr lang="en-US" dirty="0" smtClean="0"/>
              <a:t>“</a:t>
            </a:r>
            <a:r>
              <a:rPr lang="en-US" dirty="0"/>
              <a:t>tic </a:t>
            </a:r>
            <a:r>
              <a:rPr lang="en-US" dirty="0" err="1" smtClean="0"/>
              <a:t>douloureux</a:t>
            </a:r>
            <a:r>
              <a:rPr lang="en-US" dirty="0" smtClean="0"/>
              <a:t>” je </a:t>
            </a:r>
            <a:r>
              <a:rPr lang="sr-Cyrl-RS" dirty="0" smtClean="0"/>
              <a:t>болни грч мишића лица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782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“tic </a:t>
            </a:r>
            <a:r>
              <a:rPr lang="en-US" dirty="0" err="1" smtClean="0"/>
              <a:t>douloureux</a:t>
            </a:r>
            <a:r>
              <a:rPr lang="en-US" smtClean="0"/>
              <a:t>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7711" y="2438400"/>
            <a:ext cx="3382916" cy="3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01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859861"/>
          </a:xfrm>
        </p:spPr>
        <p:txBody>
          <a:bodyPr/>
          <a:lstStyle/>
          <a:p>
            <a:r>
              <a:rPr lang="sr-Cyrl-RS" dirty="0" smtClean="0"/>
              <a:t>Шта је бол?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1428206"/>
            <a:ext cx="8770571" cy="4661698"/>
          </a:xfrm>
        </p:spPr>
        <p:txBody>
          <a:bodyPr>
            <a:normAutofit/>
          </a:bodyPr>
          <a:lstStyle/>
          <a:p>
            <a:r>
              <a:rPr lang="sr-Cyrl-RS" dirty="0" smtClean="0"/>
              <a:t>Непријатно сензорно и емоционално искуство удружено са актуелним или потенцијалним ткивним оштећењем</a:t>
            </a:r>
            <a:r>
              <a:rPr lang="en-US" dirty="0" smtClean="0"/>
              <a:t>, </a:t>
            </a:r>
            <a:r>
              <a:rPr lang="sr-Cyrl-RS" dirty="0" smtClean="0"/>
              <a:t>или описано терминима таквог оштећења</a:t>
            </a:r>
            <a:endParaRPr lang="en-US" dirty="0" smtClean="0"/>
          </a:p>
          <a:p>
            <a:r>
              <a:rPr lang="sr-Cyrl-RS" dirty="0" smtClean="0"/>
              <a:t>Бол је субјективан доживљај. Свака особа учи значење и примену речи бол кроз искуства повезана са повредом у раном животу</a:t>
            </a:r>
            <a:endParaRPr lang="en-US" dirty="0" smtClean="0"/>
          </a:p>
          <a:p>
            <a:r>
              <a:rPr lang="sr-Cyrl-RS" dirty="0" smtClean="0"/>
              <a:t>Препознато је да надражаји који узрокују бол могу оштетити ткиво</a:t>
            </a:r>
          </a:p>
          <a:p>
            <a:r>
              <a:rPr lang="sr-Cyrl-RS" dirty="0" smtClean="0"/>
              <a:t>Бол је искуство које повезујемо са стварним или потенцијалним оштећењем ткива</a:t>
            </a:r>
            <a:r>
              <a:rPr lang="pl-PL" dirty="0" smtClean="0"/>
              <a:t>. </a:t>
            </a:r>
            <a:r>
              <a:rPr lang="pl-PL" dirty="0"/>
              <a:t>To je </a:t>
            </a:r>
            <a:r>
              <a:rPr lang="sr-Cyrl-RS" dirty="0" smtClean="0"/>
              <a:t>несумњиво сензација у делу или деловима тела</a:t>
            </a:r>
            <a:r>
              <a:rPr lang="pl-PL" dirty="0" smtClean="0"/>
              <a:t>, a</a:t>
            </a:r>
            <a:r>
              <a:rPr lang="sr-Cyrl-RS" dirty="0" smtClean="0"/>
              <a:t>ли је и увек непријатан и стога је и емоционално искуство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29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Субарахноидална хеморагија </a:t>
            </a:r>
            <a:r>
              <a:rPr lang="en-US" dirty="0" smtClean="0"/>
              <a:t>(</a:t>
            </a:r>
            <a:r>
              <a:rPr lang="en-US" dirty="0" err="1" smtClean="0"/>
              <a:t>SAH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Интензивна главобоља</a:t>
            </a:r>
          </a:p>
          <a:p>
            <a:r>
              <a:rPr lang="sr-Cyrl-RS" dirty="0" smtClean="0"/>
              <a:t>Нагло настала</a:t>
            </a:r>
          </a:p>
          <a:p>
            <a:r>
              <a:rPr lang="en-US" dirty="0" smtClean="0"/>
              <a:t>“</a:t>
            </a:r>
            <a:r>
              <a:rPr lang="sr-Cyrl-RS" dirty="0" smtClean="0"/>
              <a:t>као никада до тада</a:t>
            </a:r>
            <a:r>
              <a:rPr lang="en-US" dirty="0" smtClean="0"/>
              <a:t>”</a:t>
            </a:r>
            <a:endParaRPr lang="en-US" dirty="0" smtClean="0"/>
          </a:p>
          <a:p>
            <a:r>
              <a:rPr lang="sr-Cyrl-RS" dirty="0" smtClean="0"/>
              <a:t>Са или без мучнине, повраћања и фотофобије</a:t>
            </a:r>
            <a:endParaRPr lang="en-US" dirty="0" smtClean="0"/>
          </a:p>
          <a:p>
            <a:r>
              <a:rPr lang="sr-Cyrl-RS" dirty="0" smtClean="0"/>
              <a:t>Поремећај стања свести – кома, конфузно стање, епилептични напади</a:t>
            </a:r>
          </a:p>
          <a:p>
            <a:r>
              <a:rPr lang="sr-Cyrl-RS" dirty="0" smtClean="0"/>
              <a:t>Позитивни менингеални знаци</a:t>
            </a:r>
          </a:p>
          <a:p>
            <a:pPr lvl="1"/>
            <a:r>
              <a:rPr lang="sr-Cyrl-RS" dirty="0" smtClean="0"/>
              <a:t>Укочен врат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306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Радикулопати</a:t>
            </a:r>
            <a:r>
              <a:rPr lang="en-US" dirty="0" smtClean="0"/>
              <a:t>je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Најчешћи узроци оштећења спиналних коренова су дегенеративне промене и протрузије дискуса</a:t>
            </a:r>
          </a:p>
          <a:p>
            <a:r>
              <a:rPr lang="sr-Cyrl-RS" dirty="0" smtClean="0"/>
              <a:t>На терену дегенеративних промена, релативно мале трауме могу довести до хернијације дискуса која доводи ди сужења спиналног канала и радикуларног оштећења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1559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Cervi</a:t>
            </a:r>
            <a:r>
              <a:rPr lang="en-US" dirty="0" err="1" smtClean="0"/>
              <a:t>c</a:t>
            </a:r>
            <a:r>
              <a:rPr lang="en-US" dirty="0" err="1" smtClean="0"/>
              <a:t>obrachialgia</a:t>
            </a:r>
            <a:r>
              <a:rPr lang="en-US" dirty="0" smtClean="0"/>
              <a:t>, </a:t>
            </a:r>
            <a:r>
              <a:rPr lang="en-US" dirty="0" smtClean="0"/>
              <a:t> </a:t>
            </a:r>
            <a:r>
              <a:rPr lang="en-US" dirty="0" err="1"/>
              <a:t>Lumboischialgia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Бол у врату који се спушта низ руку ка прстима, траћен трњењем</a:t>
            </a:r>
          </a:p>
          <a:p>
            <a:r>
              <a:rPr lang="sr-Cyrl-RS" dirty="0" smtClean="0"/>
              <a:t>Бол у доњем делу леђа који се спушта низ ногу до пете или прстију стопала</a:t>
            </a:r>
          </a:p>
          <a:p>
            <a:pPr lvl="1"/>
            <a:r>
              <a:rPr lang="sr-Cyrl-RS" dirty="0" smtClean="0"/>
              <a:t>Праћен трњењем</a:t>
            </a:r>
            <a:endParaRPr lang="sr-Cyrl-RS" dirty="0"/>
          </a:p>
          <a:p>
            <a:pPr lvl="1"/>
            <a:r>
              <a:rPr lang="sr-Cyrl-RS" dirty="0" smtClean="0"/>
              <a:t>Слабошћу плантарне или дорзалне флексије стопала</a:t>
            </a:r>
          </a:p>
          <a:p>
            <a:pPr lvl="1"/>
            <a:r>
              <a:rPr lang="sr-Cyrl-RS" dirty="0" smtClean="0"/>
              <a:t>Поремећај контроле сфинктера</a:t>
            </a:r>
          </a:p>
          <a:p>
            <a:pPr lvl="1"/>
            <a:endParaRPr lang="sr-Cyrl-RS" dirty="0"/>
          </a:p>
          <a:p>
            <a:pPr marL="320040" lvl="1" indent="0">
              <a:buNone/>
            </a:pPr>
            <a:r>
              <a:rPr lang="sr-Cyrl-RS" dirty="0" smtClean="0"/>
              <a:t>Пробе на истезање</a:t>
            </a:r>
          </a:p>
          <a:p>
            <a:pPr lvl="1"/>
            <a:r>
              <a:rPr lang="en-US" dirty="0" err="1" smtClean="0"/>
              <a:t>Bickele</a:t>
            </a:r>
            <a:r>
              <a:rPr lang="sr-Cyrl-RS" dirty="0" smtClean="0"/>
              <a:t>-ов знак</a:t>
            </a:r>
          </a:p>
          <a:p>
            <a:pPr lvl="1"/>
            <a:r>
              <a:rPr lang="sr-Cyrl-RS" dirty="0" smtClean="0"/>
              <a:t>Лазаревићев знак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7147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Bickele‘s</a:t>
            </a:r>
            <a:r>
              <a:rPr lang="en-US" dirty="0" smtClean="0"/>
              <a:t> </a:t>
            </a:r>
            <a:r>
              <a:rPr lang="en-US" dirty="0" err="1" smtClean="0"/>
              <a:t>znak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42819" y="3368675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42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Lazarevićev</a:t>
            </a:r>
            <a:r>
              <a:rPr lang="en-US" dirty="0" smtClean="0"/>
              <a:t> </a:t>
            </a:r>
            <a:r>
              <a:rPr lang="en-US" dirty="0" err="1" smtClean="0"/>
              <a:t>znak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2766" y="2142309"/>
            <a:ext cx="4746171" cy="324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61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4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9932"/>
            <a:ext cx="10515600" cy="5637031"/>
          </a:xfrm>
        </p:spPr>
        <p:txBody>
          <a:bodyPr/>
          <a:lstStyle/>
          <a:p>
            <a:r>
              <a:rPr lang="sr-Cyrl-RS" dirty="0" smtClean="0"/>
              <a:t>Бол представља нормалан биолошки одговор, односно сигнал да је телесни, анатомски и функционални интегритет нарушен</a:t>
            </a:r>
            <a:r>
              <a:rPr lang="en-US" dirty="0" smtClean="0"/>
              <a:t> </a:t>
            </a:r>
          </a:p>
          <a:p>
            <a:r>
              <a:rPr lang="sr-Cyrl-RS" dirty="0" smtClean="0"/>
              <a:t>Пренос информација везаних за бол са места где се генерише болни надражај до кортекса мозга, зависи од интегративних процеса у</a:t>
            </a:r>
            <a:endParaRPr lang="en-US" dirty="0" smtClean="0"/>
          </a:p>
          <a:p>
            <a:pPr lvl="1"/>
            <a:r>
              <a:rPr lang="en-US" dirty="0" smtClean="0"/>
              <a:t>K</a:t>
            </a:r>
            <a:r>
              <a:rPr lang="sr-Cyrl-RS" dirty="0" smtClean="0"/>
              <a:t>ичменој мождини</a:t>
            </a:r>
            <a:endParaRPr lang="en-US" dirty="0" smtClean="0"/>
          </a:p>
          <a:p>
            <a:pPr lvl="1"/>
            <a:r>
              <a:rPr lang="en-US" dirty="0" smtClean="0"/>
              <a:t>Mo</a:t>
            </a:r>
            <a:r>
              <a:rPr lang="sr-Cyrl-RS" dirty="0" smtClean="0"/>
              <a:t>жданом стаблу</a:t>
            </a:r>
            <a:endParaRPr lang="en-US" dirty="0"/>
          </a:p>
          <a:p>
            <a:pPr lvl="1"/>
            <a:r>
              <a:rPr lang="sr-Cyrl-RS" dirty="0" smtClean="0"/>
              <a:t>Структурама соматосензорне коре</a:t>
            </a:r>
          </a:p>
          <a:p>
            <a:pPr lvl="1"/>
            <a:r>
              <a:rPr lang="sr-Cyrl-RS" dirty="0" smtClean="0"/>
              <a:t>Префронталног и лимбичког афективног региона</a:t>
            </a:r>
            <a:r>
              <a:rPr lang="en-US" dirty="0" smtClean="0"/>
              <a:t>.</a:t>
            </a:r>
          </a:p>
          <a:p>
            <a:r>
              <a:rPr lang="sr-Cyrl-RS" dirty="0" smtClean="0"/>
              <a:t>И поред тога, бол има субјективну димензију</a:t>
            </a:r>
            <a:endParaRPr lang="en-US" dirty="0" smtClean="0"/>
          </a:p>
          <a:p>
            <a:pPr lvl="1"/>
            <a:r>
              <a:rPr lang="sr-Cyrl-RS" dirty="0" smtClean="0"/>
              <a:t>Индивидуални праг толеранције на бол</a:t>
            </a:r>
            <a:endParaRPr lang="en-US" dirty="0" smtClean="0"/>
          </a:p>
          <a:p>
            <a:pPr lvl="1"/>
            <a:r>
              <a:rPr lang="sr-Cyrl-RS" dirty="0" smtClean="0"/>
              <a:t>Пол</a:t>
            </a:r>
            <a:endParaRPr lang="en-US" dirty="0" smtClean="0"/>
          </a:p>
          <a:p>
            <a:pPr lvl="1"/>
            <a:r>
              <a:rPr lang="sr-Cyrl-RS" dirty="0" smtClean="0"/>
              <a:t>Културни контекст у којем болесник живи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0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34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6320"/>
            <a:ext cx="10515600" cy="5140643"/>
          </a:xfrm>
        </p:spPr>
        <p:txBody>
          <a:bodyPr>
            <a:normAutofit/>
          </a:bodyPr>
          <a:lstStyle/>
          <a:p>
            <a:r>
              <a:rPr lang="sr-Cyrl-RS" dirty="0" smtClean="0"/>
              <a:t>У односу на трајање и начин јављања, бол може бити</a:t>
            </a:r>
            <a:r>
              <a:rPr lang="en-US" dirty="0" smtClean="0"/>
              <a:t>: </a:t>
            </a:r>
          </a:p>
          <a:p>
            <a:r>
              <a:rPr lang="en-US" dirty="0" smtClean="0"/>
              <a:t>A</a:t>
            </a:r>
            <a:r>
              <a:rPr lang="sr-Cyrl-RS" dirty="0" smtClean="0"/>
              <a:t>кутан</a:t>
            </a:r>
            <a:endParaRPr lang="en-US" dirty="0" smtClean="0"/>
          </a:p>
          <a:p>
            <a:pPr lvl="1"/>
            <a:r>
              <a:rPr lang="en-US" dirty="0" smtClean="0"/>
              <a:t>T</a:t>
            </a:r>
            <a:r>
              <a:rPr lang="sr-Cyrl-RS" dirty="0" smtClean="0"/>
              <a:t>р</a:t>
            </a:r>
            <a:r>
              <a:rPr lang="en-US" dirty="0" err="1" smtClean="0"/>
              <a:t>aje</a:t>
            </a:r>
            <a:r>
              <a:rPr lang="en-US" dirty="0" smtClean="0"/>
              <a:t> </a:t>
            </a:r>
            <a:r>
              <a:rPr lang="sr-Cyrl-RS" dirty="0" smtClean="0"/>
              <a:t>краћ</a:t>
            </a:r>
            <a:r>
              <a:rPr lang="en-US" dirty="0" smtClean="0"/>
              <a:t>e o</a:t>
            </a:r>
            <a:r>
              <a:rPr lang="sr-Cyrl-RS" dirty="0" smtClean="0"/>
              <a:t>д</a:t>
            </a:r>
            <a:r>
              <a:rPr lang="en-US" dirty="0" smtClean="0"/>
              <a:t> </a:t>
            </a:r>
            <a:r>
              <a:rPr lang="sr-Cyrl-RS" dirty="0" smtClean="0"/>
              <a:t>две недеље</a:t>
            </a:r>
            <a:endParaRPr lang="en-US" dirty="0" smtClean="0"/>
          </a:p>
          <a:p>
            <a:pPr lvl="1"/>
            <a:r>
              <a:rPr lang="sr-Cyrl-RS" dirty="0" smtClean="0"/>
              <a:t>Главобоље, напрегнутост мишића, стање након повреда и хируршких интервенција</a:t>
            </a:r>
            <a:endParaRPr lang="en-US" dirty="0" smtClean="0"/>
          </a:p>
          <a:p>
            <a:pPr lvl="1"/>
            <a:r>
              <a:rPr lang="sr-Cyrl-RS" dirty="0" smtClean="0"/>
              <a:t>Захтева испитивање и лечење</a:t>
            </a:r>
            <a:r>
              <a:rPr lang="en-US" dirty="0" smtClean="0"/>
              <a:t> </a:t>
            </a:r>
          </a:p>
          <a:p>
            <a:r>
              <a:rPr lang="sr-Cyrl-RS" dirty="0" smtClean="0"/>
              <a:t>Хроничан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</a:t>
            </a:r>
            <a:r>
              <a:rPr lang="sr-Cyrl-RS" dirty="0" smtClean="0"/>
              <a:t>раје дуже од шест месеци</a:t>
            </a:r>
            <a:endParaRPr lang="en-US" dirty="0" smtClean="0"/>
          </a:p>
          <a:p>
            <a:pPr lvl="1"/>
            <a:r>
              <a:rPr lang="sr-Cyrl-RS" dirty="0" smtClean="0"/>
              <a:t>Негативно утиче на психичко и соматско здравље болесника</a:t>
            </a:r>
            <a:endParaRPr lang="en-US" dirty="0" smtClean="0"/>
          </a:p>
          <a:p>
            <a:pPr lvl="1"/>
            <a:r>
              <a:rPr lang="sr-Cyrl-RS" dirty="0" smtClean="0"/>
              <a:t>Депресија</a:t>
            </a:r>
            <a:r>
              <a:rPr lang="en-US" dirty="0" smtClean="0"/>
              <a:t>, a</a:t>
            </a:r>
            <a:r>
              <a:rPr lang="sr-Cyrl-RS" dirty="0" smtClean="0"/>
              <a:t>нксиозност</a:t>
            </a:r>
            <a:r>
              <a:rPr lang="en-US" dirty="0" smtClean="0"/>
              <a:t>, </a:t>
            </a:r>
            <a:r>
              <a:rPr lang="sr-Cyrl-RS" dirty="0" smtClean="0"/>
              <a:t>смањена покретљивост</a:t>
            </a:r>
            <a:r>
              <a:rPr lang="en-US" dirty="0" smtClean="0"/>
              <a:t>, </a:t>
            </a:r>
            <a:r>
              <a:rPr lang="sr-Cyrl-RS" dirty="0" smtClean="0"/>
              <a:t>повећана заморљивост</a:t>
            </a:r>
            <a:r>
              <a:rPr lang="en-US" dirty="0" smtClean="0"/>
              <a:t>, </a:t>
            </a:r>
            <a:r>
              <a:rPr lang="sr-Cyrl-RS" dirty="0" smtClean="0"/>
              <a:t>поремећен сан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95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Хронични бол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Настаје после повређивања и траје и по зарастању повреде</a:t>
            </a:r>
            <a:endParaRPr lang="en-US" dirty="0" smtClean="0"/>
          </a:p>
          <a:p>
            <a:pPr lvl="1"/>
            <a:r>
              <a:rPr lang="en-US" dirty="0" err="1" smtClean="0"/>
              <a:t>Ko</a:t>
            </a:r>
            <a:r>
              <a:rPr lang="sr-Cyrl-RS" dirty="0" smtClean="0"/>
              <a:t>мплекс регионалног болног синдрома</a:t>
            </a:r>
            <a:endParaRPr lang="en-US" dirty="0" smtClean="0"/>
          </a:p>
          <a:p>
            <a:pPr lvl="1"/>
            <a:r>
              <a:rPr lang="sr-Cyrl-RS" dirty="0" smtClean="0"/>
              <a:t>Лумбални болни синдром</a:t>
            </a:r>
            <a:endParaRPr lang="en-US" dirty="0"/>
          </a:p>
          <a:p>
            <a:r>
              <a:rPr lang="en-US" dirty="0" smtClean="0"/>
              <a:t>Kao </a:t>
            </a:r>
            <a:r>
              <a:rPr lang="sr-Cyrl-RS" dirty="0" smtClean="0"/>
              <a:t>последица основне болести</a:t>
            </a:r>
            <a:endParaRPr lang="en-US" dirty="0" smtClean="0"/>
          </a:p>
          <a:p>
            <a:pPr lvl="1"/>
            <a:r>
              <a:rPr lang="sr-Cyrl-RS" dirty="0" smtClean="0"/>
              <a:t>Малигни бол</a:t>
            </a:r>
            <a:r>
              <a:rPr lang="en-US" dirty="0" smtClean="0"/>
              <a:t>- </a:t>
            </a:r>
            <a:r>
              <a:rPr lang="sr-Cyrl-RS" dirty="0" smtClean="0"/>
              <a:t>хронични бол повезан са карциномом</a:t>
            </a:r>
            <a:endParaRPr lang="en-US" dirty="0" smtClean="0"/>
          </a:p>
          <a:p>
            <a:pPr lvl="1"/>
            <a:r>
              <a:rPr lang="sr-Cyrl-RS" dirty="0" smtClean="0"/>
              <a:t>Немалигни бол</a:t>
            </a:r>
            <a:r>
              <a:rPr lang="en-US" dirty="0" smtClean="0"/>
              <a:t>- a</a:t>
            </a:r>
            <a:r>
              <a:rPr lang="sr-Cyrl-RS" dirty="0" smtClean="0"/>
              <a:t>ртритис</a:t>
            </a:r>
            <a:r>
              <a:rPr lang="en-US" dirty="0" smtClean="0"/>
              <a:t>, </a:t>
            </a:r>
            <a:r>
              <a:rPr lang="sr-Cyrl-RS" dirty="0" smtClean="0"/>
              <a:t>фибромијалгија</a:t>
            </a:r>
            <a:r>
              <a:rPr lang="en-US" dirty="0" smtClean="0"/>
              <a:t>, </a:t>
            </a:r>
            <a:r>
              <a:rPr lang="sr-Cyrl-RS" dirty="0" smtClean="0"/>
              <a:t>дијабетесна неуропатија</a:t>
            </a:r>
            <a:endParaRPr lang="en-US" dirty="0" smtClean="0"/>
          </a:p>
          <a:p>
            <a:r>
              <a:rPr lang="sr-Cyrl-RS" dirty="0" smtClean="0"/>
              <a:t>Идиопатски хронични бол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sr-Cyrl-RS" dirty="0" smtClean="0"/>
              <a:t>У основи овог бола не постоји ни претходно повређивање ни нек друга основна болест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082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4806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Према патохистолошкој класификацији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2777"/>
            <a:ext cx="10515600" cy="5184186"/>
          </a:xfrm>
        </p:spPr>
        <p:txBody>
          <a:bodyPr/>
          <a:lstStyle/>
          <a:p>
            <a:r>
              <a:rPr lang="sr-Cyrl-RS" dirty="0" smtClean="0"/>
              <a:t>Ноциоцептивни бол</a:t>
            </a:r>
          </a:p>
          <a:p>
            <a:pPr lvl="1"/>
            <a:r>
              <a:rPr lang="sr-Cyrl-RS" dirty="0" smtClean="0"/>
              <a:t>Соматски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пореклом из ноциоцептора коже, мишића и зглобова</a:t>
            </a:r>
            <a:r>
              <a:rPr lang="en-US" dirty="0" smtClean="0"/>
              <a:t>. </a:t>
            </a:r>
            <a:r>
              <a:rPr lang="sr-Cyrl-RS" dirty="0" smtClean="0"/>
              <a:t>Лако се локализује, описује се као континуиран или интермитентан</a:t>
            </a:r>
            <a:endParaRPr lang="en-US" dirty="0" smtClean="0"/>
          </a:p>
          <a:p>
            <a:pPr lvl="1"/>
            <a:r>
              <a:rPr lang="sr-Cyrl-RS" dirty="0" smtClean="0"/>
              <a:t>Висцерални бол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пореклом из висцералних структура</a:t>
            </a:r>
            <a:r>
              <a:rPr lang="en-US" dirty="0" smtClean="0"/>
              <a:t>, </a:t>
            </a:r>
            <a:r>
              <a:rPr lang="sr-Cyrl-RS" dirty="0" smtClean="0"/>
              <a:t>тешко се локализује и има особину да се пројектује у други, здрави део тела</a:t>
            </a:r>
            <a:endParaRPr lang="en-US" dirty="0"/>
          </a:p>
          <a:p>
            <a:r>
              <a:rPr lang="sr-Cyrl-RS" dirty="0" smtClean="0"/>
              <a:t>Неуроппатски бол</a:t>
            </a:r>
            <a:endParaRPr lang="en-US" dirty="0" smtClean="0"/>
          </a:p>
          <a:p>
            <a:pPr lvl="1"/>
            <a:r>
              <a:rPr lang="sr-Cyrl-RS" dirty="0" smtClean="0"/>
              <a:t>Периферни </a:t>
            </a:r>
            <a:endParaRPr lang="en-US" dirty="0" smtClean="0"/>
          </a:p>
          <a:p>
            <a:pPr lvl="1"/>
            <a:r>
              <a:rPr lang="sr-Cyrl-RS" dirty="0" smtClean="0"/>
              <a:t>Централни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sr-Cyrl-RS" dirty="0" smtClean="0"/>
              <a:t>Комбиновани бол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08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894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Неуропатски бол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5181600" cy="4975180"/>
          </a:xfrm>
        </p:spPr>
        <p:txBody>
          <a:bodyPr/>
          <a:lstStyle/>
          <a:p>
            <a:pPr marL="914400" lvl="2" indent="0">
              <a:buNone/>
            </a:pPr>
            <a:r>
              <a:rPr lang="sr-Cyrl-RS" sz="2400" dirty="0" smtClean="0"/>
              <a:t>Периферни неуропатски бол</a:t>
            </a:r>
            <a:endParaRPr lang="en-US" sz="2400" dirty="0" smtClean="0"/>
          </a:p>
          <a:p>
            <a:pPr marL="914400" lvl="2" indent="0">
              <a:buNone/>
            </a:pPr>
            <a:endParaRPr lang="en-US" sz="2400" dirty="0" smtClean="0"/>
          </a:p>
          <a:p>
            <a:pPr lvl="2"/>
            <a:r>
              <a:rPr lang="sr-Cyrl-RS" dirty="0" smtClean="0"/>
              <a:t>Полинеуропатије </a:t>
            </a:r>
            <a:endParaRPr lang="en-US" dirty="0"/>
          </a:p>
          <a:p>
            <a:pPr lvl="2"/>
            <a:r>
              <a:rPr lang="sr-Cyrl-RS" dirty="0" smtClean="0"/>
              <a:t>Постхерпетична неуралгија</a:t>
            </a:r>
            <a:endParaRPr lang="en-US" dirty="0"/>
          </a:p>
          <a:p>
            <a:pPr lvl="2"/>
            <a:r>
              <a:rPr lang="sr-Cyrl-RS" dirty="0" smtClean="0"/>
              <a:t>Тригеминална неуралгија</a:t>
            </a:r>
            <a:endParaRPr lang="en-US" dirty="0" smtClean="0"/>
          </a:p>
          <a:p>
            <a:pPr lvl="2"/>
            <a:r>
              <a:rPr lang="sr-Cyrl-RS" dirty="0" smtClean="0"/>
              <a:t>Бол фантомског уда</a:t>
            </a:r>
            <a:endParaRPr lang="en-US" dirty="0" smtClean="0"/>
          </a:p>
          <a:p>
            <a:pPr lvl="2"/>
            <a:r>
              <a:rPr lang="sr-Cyrl-RS" dirty="0" smtClean="0"/>
              <a:t>Туморска инфилтрација нерва</a:t>
            </a:r>
          </a:p>
          <a:p>
            <a:pPr lvl="2"/>
            <a:r>
              <a:rPr lang="en-US" dirty="0" err="1" smtClean="0"/>
              <a:t>Ko</a:t>
            </a:r>
            <a:r>
              <a:rPr lang="sr-Cyrl-RS" dirty="0" smtClean="0"/>
              <a:t>мпресија нерава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19200"/>
            <a:ext cx="5181600" cy="4957763"/>
          </a:xfrm>
        </p:spPr>
        <p:txBody>
          <a:bodyPr/>
          <a:lstStyle/>
          <a:p>
            <a:pPr marL="914400" lvl="2" indent="0">
              <a:buNone/>
            </a:pPr>
            <a:r>
              <a:rPr lang="sr-Cyrl-RS" sz="2400" dirty="0" smtClean="0"/>
              <a:t>Централни </a:t>
            </a:r>
            <a:r>
              <a:rPr lang="sr-Cyrl-RS" sz="2400" dirty="0"/>
              <a:t>неуропатски бол</a:t>
            </a:r>
            <a:endParaRPr lang="en-US" sz="2400" dirty="0"/>
          </a:p>
          <a:p>
            <a:pPr marL="914400" lvl="2" indent="0">
              <a:buNone/>
            </a:pPr>
            <a:endParaRPr lang="en-US" sz="2400" dirty="0"/>
          </a:p>
          <a:p>
            <a:pPr lvl="2"/>
            <a:r>
              <a:rPr lang="en-US" dirty="0" err="1" smtClean="0"/>
              <a:t>Lhermitte</a:t>
            </a:r>
            <a:r>
              <a:rPr lang="en-US" dirty="0" smtClean="0"/>
              <a:t>-o</a:t>
            </a:r>
            <a:r>
              <a:rPr lang="sr-Cyrl-RS" dirty="0" smtClean="0"/>
              <a:t>в знак код МС</a:t>
            </a:r>
          </a:p>
          <a:p>
            <a:pPr lvl="2"/>
            <a:r>
              <a:rPr lang="sr-Cyrl-RS" dirty="0" smtClean="0"/>
              <a:t>Бол код мијелопатије</a:t>
            </a:r>
          </a:p>
          <a:p>
            <a:pPr lvl="2"/>
            <a:r>
              <a:rPr lang="sr-Cyrl-RS" dirty="0" smtClean="0"/>
              <a:t>Бол код сирингомијелије</a:t>
            </a:r>
          </a:p>
          <a:p>
            <a:pPr lvl="2"/>
            <a:r>
              <a:rPr lang="sr-Cyrl-RS" dirty="0" smtClean="0"/>
              <a:t>Бол код Паркинсонове болести</a:t>
            </a:r>
          </a:p>
          <a:p>
            <a:pPr marL="64008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15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41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</a:t>
            </a:r>
            <a:r>
              <a:rPr lang="sr-Cyrl-RS" dirty="0" smtClean="0"/>
              <a:t>нифестације </a:t>
            </a:r>
            <a:r>
              <a:rPr lang="sr-Cyrl-RS" dirty="0" smtClean="0"/>
              <a:t>неуропатског бола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863"/>
            <a:ext cx="10515600" cy="5097100"/>
          </a:xfrm>
        </p:spPr>
        <p:txBody>
          <a:bodyPr/>
          <a:lstStyle/>
          <a:p>
            <a:r>
              <a:rPr lang="sr-Cyrl-RS" dirty="0" smtClean="0"/>
              <a:t>Парестезије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трњење, боцкање, мравињање, свраб</a:t>
            </a:r>
            <a:endParaRPr lang="en-US" dirty="0" smtClean="0"/>
          </a:p>
          <a:p>
            <a:r>
              <a:rPr lang="sr-Cyrl-RS" dirty="0" smtClean="0"/>
              <a:t>Дизестезиј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спонтана или изазвана непријатна сензација</a:t>
            </a:r>
            <a:endParaRPr lang="en-US" dirty="0" smtClean="0"/>
          </a:p>
          <a:p>
            <a:r>
              <a:rPr lang="sr-Cyrl-RS" dirty="0" smtClean="0"/>
              <a:t>Хипералгезија </a:t>
            </a:r>
            <a:r>
              <a:rPr lang="en-US" dirty="0" smtClean="0"/>
              <a:t>– </a:t>
            </a:r>
            <a:r>
              <a:rPr lang="sr-Cyrl-RS" dirty="0" smtClean="0"/>
              <a:t>појачан доживљај бола на надражај који је и нормално болан</a:t>
            </a:r>
            <a:endParaRPr lang="en-US" dirty="0" smtClean="0"/>
          </a:p>
          <a:p>
            <a:r>
              <a:rPr lang="sr-Cyrl-RS" dirty="0" smtClean="0"/>
              <a:t>Хиперпатија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истовремено присусто хипералгезије и хиперестезије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sr-Cyrl-RS" dirty="0" smtClean="0"/>
              <a:t>лодинија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Cyrl-RS" dirty="0" smtClean="0"/>
              <a:t>доживљај бола на надражај који нормално не изазива бол</a:t>
            </a:r>
            <a:endParaRPr lang="en-US" dirty="0"/>
          </a:p>
          <a:p>
            <a:pPr lvl="1"/>
            <a:r>
              <a:rPr lang="en-US" dirty="0" smtClean="0"/>
              <a:t>Me</a:t>
            </a:r>
            <a:r>
              <a:rPr lang="sr-Cyrl-RS" dirty="0" smtClean="0"/>
              <a:t>ханичка</a:t>
            </a:r>
            <a:endParaRPr lang="en-US" dirty="0" smtClean="0"/>
          </a:p>
          <a:p>
            <a:pPr lvl="1"/>
            <a:r>
              <a:rPr lang="en-US" dirty="0" err="1" smtClean="0"/>
              <a:t>Te</a:t>
            </a:r>
            <a:r>
              <a:rPr lang="sr-Cyrl-RS" dirty="0" smtClean="0"/>
              <a:t>рмичк</a:t>
            </a:r>
            <a:r>
              <a:rPr lang="en-US" dirty="0" smtClean="0"/>
              <a:t>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880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2749"/>
          </a:xfrm>
        </p:spPr>
        <p:txBody>
          <a:bodyPr>
            <a:normAutofit/>
          </a:bodyPr>
          <a:lstStyle/>
          <a:p>
            <a:r>
              <a:rPr lang="en-US" dirty="0" err="1" smtClean="0"/>
              <a:t>Kauzalgija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29394"/>
            <a:ext cx="10515600" cy="3947569"/>
          </a:xfrm>
        </p:spPr>
        <p:txBody>
          <a:bodyPr>
            <a:normAutofit/>
          </a:bodyPr>
          <a:lstStyle/>
          <a:p>
            <a:r>
              <a:rPr lang="sr-Cyrl-RS" dirty="0" smtClean="0"/>
              <a:t>Интензивни, континуирани, жарећи бол</a:t>
            </a:r>
          </a:p>
          <a:p>
            <a:r>
              <a:rPr lang="sr-Cyrl-RS" dirty="0" smtClean="0"/>
              <a:t>Јавља се код делимичног оштећења периферних нерава</a:t>
            </a:r>
          </a:p>
          <a:p>
            <a:r>
              <a:rPr lang="sr-Cyrl-RS" dirty="0" smtClean="0"/>
              <a:t>Локализован је у зони повређеног нерва</a:t>
            </a:r>
          </a:p>
          <a:p>
            <a:r>
              <a:rPr lang="sr-Cyrl-RS" dirty="0" smtClean="0"/>
              <a:t>Погоршава се на додир или покрет</a:t>
            </a:r>
          </a:p>
          <a:p>
            <a:r>
              <a:rPr lang="sr-Cyrl-RS" dirty="0" smtClean="0"/>
              <a:t>Најчешће се јавља код оштећења нерава који садрже већи број симпатичких нервних влакана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n.tibialis</a:t>
            </a:r>
            <a:r>
              <a:rPr lang="en-US" dirty="0" smtClean="0"/>
              <a:t>, </a:t>
            </a:r>
            <a:r>
              <a:rPr lang="en-US" dirty="0" err="1" smtClean="0"/>
              <a:t>n.medianus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sr-Cyrl-RS" dirty="0" smtClean="0"/>
              <a:t>Присутне су и трофичке промене коже која постаје топла, црвена и сјајна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936046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442</TotalTime>
  <Words>1038</Words>
  <Application>Microsoft Office PowerPoint</Application>
  <PresentationFormat>Widescreen</PresentationFormat>
  <Paragraphs>159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Calibri</vt:lpstr>
      <vt:lpstr>Century Schoolbook</vt:lpstr>
      <vt:lpstr>Corbel</vt:lpstr>
      <vt:lpstr>Feathered</vt:lpstr>
      <vt:lpstr>Препознавање болних синдрома</vt:lpstr>
      <vt:lpstr>Шта је бол?</vt:lpstr>
      <vt:lpstr> </vt:lpstr>
      <vt:lpstr> </vt:lpstr>
      <vt:lpstr>Хронични бол</vt:lpstr>
      <vt:lpstr>Према патохистолошкој класификацији </vt:lpstr>
      <vt:lpstr>Неуропатски бол</vt:lpstr>
      <vt:lpstr>Maнифестације неуропатског бола </vt:lpstr>
      <vt:lpstr>Kauzalgija </vt:lpstr>
      <vt:lpstr>Бол фантомског уда</vt:lpstr>
      <vt:lpstr>Главобољe </vt:lpstr>
      <vt:lpstr>Синузитис  </vt:lpstr>
      <vt:lpstr>Kластер главобоља</vt:lpstr>
      <vt:lpstr>Кластер главобоља</vt:lpstr>
      <vt:lpstr>Teнзииона главобоља</vt:lpstr>
      <vt:lpstr>Мигрена  </vt:lpstr>
      <vt:lpstr>Мигрена </vt:lpstr>
      <vt:lpstr>Тригеминална неуралгија</vt:lpstr>
      <vt:lpstr>“tic douloureux”</vt:lpstr>
      <vt:lpstr>Субарахноидална хеморагија (SAH)</vt:lpstr>
      <vt:lpstr>Радикулопатиje </vt:lpstr>
      <vt:lpstr>Cervicobrachialgia,  Lumboischialgia</vt:lpstr>
      <vt:lpstr>Bickele‘s znak</vt:lpstr>
      <vt:lpstr>Lazarevićev znak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</dc:title>
  <dc:creator>User</dc:creator>
  <cp:lastModifiedBy>User</cp:lastModifiedBy>
  <cp:revision>36</cp:revision>
  <dcterms:created xsi:type="dcterms:W3CDTF">2020-09-13T11:25:01Z</dcterms:created>
  <dcterms:modified xsi:type="dcterms:W3CDTF">2020-09-20T16:17:15Z</dcterms:modified>
</cp:coreProperties>
</file>